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751" r:id="rId2"/>
    <p:sldId id="724" r:id="rId3"/>
    <p:sldId id="670" r:id="rId4"/>
    <p:sldId id="672" r:id="rId5"/>
    <p:sldId id="671" r:id="rId6"/>
    <p:sldId id="674" r:id="rId7"/>
    <p:sldId id="675" r:id="rId8"/>
    <p:sldId id="750" r:id="rId9"/>
    <p:sldId id="728" r:id="rId10"/>
    <p:sldId id="608" r:id="rId11"/>
    <p:sldId id="626" r:id="rId12"/>
    <p:sldId id="627" r:id="rId13"/>
    <p:sldId id="738" r:id="rId14"/>
    <p:sldId id="628" r:id="rId15"/>
    <p:sldId id="629" r:id="rId16"/>
    <p:sldId id="630" r:id="rId17"/>
    <p:sldId id="349543183" r:id="rId18"/>
    <p:sldId id="746" r:id="rId19"/>
    <p:sldId id="747" r:id="rId20"/>
    <p:sldId id="745" r:id="rId21"/>
    <p:sldId id="308" r:id="rId22"/>
    <p:sldId id="689" r:id="rId23"/>
    <p:sldId id="748" r:id="rId24"/>
    <p:sldId id="257" r:id="rId25"/>
    <p:sldId id="730" r:id="rId26"/>
    <p:sldId id="258" r:id="rId27"/>
    <p:sldId id="731" r:id="rId28"/>
    <p:sldId id="282" r:id="rId29"/>
    <p:sldId id="480" r:id="rId30"/>
    <p:sldId id="279" r:id="rId31"/>
    <p:sldId id="280" r:id="rId32"/>
    <p:sldId id="484" r:id="rId33"/>
    <p:sldId id="483" r:id="rId34"/>
    <p:sldId id="349543180" r:id="rId35"/>
    <p:sldId id="349543163" r:id="rId36"/>
    <p:sldId id="349543181" r:id="rId37"/>
    <p:sldId id="289" r:id="rId38"/>
    <p:sldId id="486" r:id="rId39"/>
    <p:sldId id="349543178" r:id="rId40"/>
    <p:sldId id="349543170" r:id="rId41"/>
    <p:sldId id="349543182" r:id="rId42"/>
    <p:sldId id="541" r:id="rId43"/>
    <p:sldId id="290" r:id="rId44"/>
    <p:sldId id="542" r:id="rId45"/>
    <p:sldId id="291" r:id="rId46"/>
    <p:sldId id="494" r:id="rId47"/>
    <p:sldId id="292" r:id="rId48"/>
    <p:sldId id="497" r:id="rId49"/>
    <p:sldId id="546" r:id="rId50"/>
    <p:sldId id="488" r:id="rId51"/>
    <p:sldId id="501" r:id="rId52"/>
    <p:sldId id="502" r:id="rId53"/>
    <p:sldId id="503" r:id="rId54"/>
    <p:sldId id="505" r:id="rId55"/>
    <p:sldId id="506" r:id="rId56"/>
    <p:sldId id="498" r:id="rId57"/>
    <p:sldId id="349543179" r:id="rId58"/>
    <p:sldId id="595"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0"/>
    <p:restoredTop sz="94681"/>
  </p:normalViewPr>
  <p:slideViewPr>
    <p:cSldViewPr snapToGrid="0" snapToObjects="1">
      <p:cViewPr varScale="1">
        <p:scale>
          <a:sx n="174" d="100"/>
          <a:sy n="174" d="100"/>
        </p:scale>
        <p:origin x="1064"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ED33D-6168-8349-801B-35AA5627F55C}" type="datetimeFigureOut">
              <a:rPr lang="en-US" smtClean="0"/>
              <a:t>2/19/24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FEAE7-E6B9-D448-980F-0E388B32E032}" type="slidenum">
              <a:rPr lang="en-US" smtClean="0"/>
              <a:t>‹#›</a:t>
            </a:fld>
            <a:endParaRPr lang="en-US"/>
          </a:p>
        </p:txBody>
      </p:sp>
    </p:spTree>
    <p:extLst>
      <p:ext uri="{BB962C8B-B14F-4D97-AF65-F5344CB8AC3E}">
        <p14:creationId xmlns:p14="http://schemas.microsoft.com/office/powerpoint/2010/main" val="3908054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higher the score the better the base call. The background of the graph divides the y axis into very good quality calls (green), calls of reasonable quality (orange), and calls of poor quality (red). </a:t>
            </a:r>
          </a:p>
        </p:txBody>
      </p:sp>
      <p:sp>
        <p:nvSpPr>
          <p:cNvPr id="4" name="Slide Number Placeholder 3"/>
          <p:cNvSpPr>
            <a:spLocks noGrp="1"/>
          </p:cNvSpPr>
          <p:nvPr>
            <p:ph type="sldNum" sz="quarter" idx="5"/>
          </p:nvPr>
        </p:nvSpPr>
        <p:spPr/>
        <p:txBody>
          <a:bodyPr/>
          <a:lstStyle/>
          <a:p>
            <a:fld id="{5AA3FA73-A53A-1F46-ACC6-D0BA5FDC7504}" type="slidenum">
              <a:rPr lang="en-US" smtClean="0"/>
              <a:t>37</a:t>
            </a:fld>
            <a:endParaRPr lang="en-US"/>
          </a:p>
        </p:txBody>
      </p:sp>
    </p:spTree>
    <p:extLst>
      <p:ext uri="{BB962C8B-B14F-4D97-AF65-F5344CB8AC3E}">
        <p14:creationId xmlns:p14="http://schemas.microsoft.com/office/powerpoint/2010/main" val="1602397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will only appear in your analysis results if you're using an Illumina library which retains its original sequence identifiers. The graph allows you to look at the quality scores from each tile across all of your bases to see if there was a loss in quality associated with only one part of the </a:t>
            </a:r>
            <a:r>
              <a:rPr lang="en-US" dirty="0" err="1"/>
              <a:t>flowcell</a:t>
            </a:r>
            <a:r>
              <a:rPr lang="en-US" dirty="0"/>
              <a:t>. </a:t>
            </a:r>
          </a:p>
          <a:p>
            <a:r>
              <a:rPr lang="en-US" dirty="0"/>
              <a:t>The plot shows the deviation from the average quality for each tile. The </a:t>
            </a:r>
            <a:r>
              <a:rPr lang="en-US" dirty="0" err="1"/>
              <a:t>colours</a:t>
            </a:r>
            <a:r>
              <a:rPr lang="en-US" dirty="0"/>
              <a:t> are on a cold to hot scale, with cold </a:t>
            </a:r>
            <a:r>
              <a:rPr lang="en-US" dirty="0" err="1"/>
              <a:t>colours</a:t>
            </a:r>
            <a:r>
              <a:rPr lang="en-US" dirty="0"/>
              <a:t> being positions where the quality was at or above the average for that base in the run, and hotter </a:t>
            </a:r>
            <a:r>
              <a:rPr lang="en-US" dirty="0" err="1"/>
              <a:t>colours</a:t>
            </a:r>
            <a:r>
              <a:rPr lang="en-US" dirty="0"/>
              <a:t> indicate that a tile had worse qualities than other tiles for that base. A good plot should be blue all over. </a:t>
            </a:r>
          </a:p>
          <a:p>
            <a:r>
              <a:rPr lang="en-US" dirty="0"/>
              <a:t>Reasons for seeing warnings or errors on this plot could be transient problems such as bubbles going through the </a:t>
            </a:r>
            <a:r>
              <a:rPr lang="en-US" dirty="0" err="1"/>
              <a:t>flowcell</a:t>
            </a:r>
            <a:r>
              <a:rPr lang="en-US" dirty="0"/>
              <a:t>, or they could be more permanent problems such as smudges on the </a:t>
            </a:r>
            <a:r>
              <a:rPr lang="en-US" dirty="0" err="1"/>
              <a:t>flowcell</a:t>
            </a:r>
            <a:r>
              <a:rPr lang="en-US" dirty="0"/>
              <a:t> or debris inside the </a:t>
            </a:r>
            <a:r>
              <a:rPr lang="en-US" dirty="0" err="1"/>
              <a:t>flowcell</a:t>
            </a:r>
            <a:r>
              <a:rPr lang="en-US" dirty="0"/>
              <a:t> lane. Or </a:t>
            </a:r>
            <a:r>
              <a:rPr lang="en-US" dirty="0" err="1"/>
              <a:t>flowcell</a:t>
            </a:r>
            <a:r>
              <a:rPr lang="en-US" dirty="0"/>
              <a:t> is overloaded. </a:t>
            </a:r>
          </a:p>
          <a:p>
            <a:endParaRPr lang="en-US" dirty="0"/>
          </a:p>
        </p:txBody>
      </p:sp>
      <p:sp>
        <p:nvSpPr>
          <p:cNvPr id="4" name="Slide Number Placeholder 3"/>
          <p:cNvSpPr>
            <a:spLocks noGrp="1"/>
          </p:cNvSpPr>
          <p:nvPr>
            <p:ph type="sldNum" sz="quarter" idx="5"/>
          </p:nvPr>
        </p:nvSpPr>
        <p:spPr/>
        <p:txBody>
          <a:bodyPr/>
          <a:lstStyle/>
          <a:p>
            <a:fld id="{5AA3FA73-A53A-1F46-ACC6-D0BA5FDC7504}" type="slidenum">
              <a:rPr lang="en-US" smtClean="0"/>
              <a:t>50</a:t>
            </a:fld>
            <a:endParaRPr lang="en-US"/>
          </a:p>
        </p:txBody>
      </p:sp>
    </p:spTree>
    <p:extLst>
      <p:ext uri="{BB962C8B-B14F-4D97-AF65-F5344CB8AC3E}">
        <p14:creationId xmlns:p14="http://schemas.microsoft.com/office/powerpoint/2010/main" val="359878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Extreme duplication – the exact same sequence is a significant proportion of the whole library (which might not be duplicated overall).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Normally comes from artificial sequences (primers, adapters, vectors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search a database of known sequences to find matches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AA3FA73-A53A-1F46-ACC6-D0BA5FDC7504}" type="slidenum">
              <a:rPr lang="en-US" smtClean="0"/>
              <a:t>54</a:t>
            </a:fld>
            <a:endParaRPr lang="en-US"/>
          </a:p>
        </p:txBody>
      </p:sp>
    </p:spTree>
    <p:extLst>
      <p:ext uri="{BB962C8B-B14F-4D97-AF65-F5344CB8AC3E}">
        <p14:creationId xmlns:p14="http://schemas.microsoft.com/office/powerpoint/2010/main" val="24826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232CA1-5C66-B343-B51A-3FD0B992D378}"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380592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32CA1-5C66-B343-B51A-3FD0B992D378}"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611750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32CA1-5C66-B343-B51A-3FD0B992D378}"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381700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232CA1-5C66-B343-B51A-3FD0B992D378}"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201334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232CA1-5C66-B343-B51A-3FD0B992D378}" type="datetimeFigureOut">
              <a:rPr lang="en-US" smtClean="0"/>
              <a:t>2/19/24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206478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232CA1-5C66-B343-B51A-3FD0B992D378}"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2913859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232CA1-5C66-B343-B51A-3FD0B992D378}" type="datetimeFigureOut">
              <a:rPr lang="en-US" smtClean="0"/>
              <a:t>2/19/24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341921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32CA1-5C66-B343-B51A-3FD0B992D378}" type="datetimeFigureOut">
              <a:rPr lang="en-US" smtClean="0"/>
              <a:t>2/19/24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125228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32CA1-5C66-B343-B51A-3FD0B992D378}" type="datetimeFigureOut">
              <a:rPr lang="en-US" smtClean="0"/>
              <a:t>2/19/24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262595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32CA1-5C66-B343-B51A-3FD0B992D378}"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380503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232CA1-5C66-B343-B51A-3FD0B992D378}" type="datetimeFigureOut">
              <a:rPr lang="en-US" smtClean="0"/>
              <a:t>2/19/24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88AE-4B5D-2244-8410-752D0C5654B5}" type="slidenum">
              <a:rPr lang="en-US" smtClean="0"/>
              <a:t>‹#›</a:t>
            </a:fld>
            <a:endParaRPr lang="en-US"/>
          </a:p>
        </p:txBody>
      </p:sp>
    </p:spTree>
    <p:extLst>
      <p:ext uri="{BB962C8B-B14F-4D97-AF65-F5344CB8AC3E}">
        <p14:creationId xmlns:p14="http://schemas.microsoft.com/office/powerpoint/2010/main" val="361883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2CA1-5C66-B343-B51A-3FD0B992D378}" type="datetimeFigureOut">
              <a:rPr lang="en-US" smtClean="0"/>
              <a:t>2/19/24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388AE-4B5D-2244-8410-752D0C5654B5}" type="slidenum">
              <a:rPr lang="en-US" smtClean="0"/>
              <a:t>‹#›</a:t>
            </a:fld>
            <a:endParaRPr lang="en-US"/>
          </a:p>
        </p:txBody>
      </p:sp>
    </p:spTree>
    <p:extLst>
      <p:ext uri="{BB962C8B-B14F-4D97-AF65-F5344CB8AC3E}">
        <p14:creationId xmlns:p14="http://schemas.microsoft.com/office/powerpoint/2010/main" val="2646052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6CD32B12-22DC-8AB3-80F7-DFE133C6C878}"/>
              </a:ext>
            </a:extLst>
          </p:cNvPr>
          <p:cNvPicPr>
            <a:picLocks noChangeAspect="1"/>
          </p:cNvPicPr>
          <p:nvPr/>
        </p:nvPicPr>
        <p:blipFill rotWithShape="1">
          <a:blip r:embed="rId2"/>
          <a:srcRect l="3811" r="51688" b="-2"/>
          <a:stretch/>
        </p:blipFill>
        <p:spPr>
          <a:xfrm>
            <a:off x="20" y="-1"/>
            <a:ext cx="4571978" cy="6857999"/>
          </a:xfrm>
          <a:prstGeom prst="rect">
            <a:avLst/>
          </a:prstGeom>
        </p:spPr>
      </p:pic>
      <p:pic>
        <p:nvPicPr>
          <p:cNvPr id="1026" name="Picture 2" descr="Variant Calling Workflow – Data Wrangling and Processing for Genomics">
            <a:extLst>
              <a:ext uri="{FF2B5EF4-FFF2-40B4-BE49-F238E27FC236}">
                <a16:creationId xmlns:a16="http://schemas.microsoft.com/office/drawing/2014/main" id="{DCCA8B67-0C49-7447-8798-AAC2BEA15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801" b="1"/>
          <a:stretch/>
        </p:blipFill>
        <p:spPr bwMode="auto">
          <a:xfrm>
            <a:off x="4396432" y="1600059"/>
            <a:ext cx="4526089" cy="3505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0B291F-2274-464F-B817-0EBECCAE5AE6}"/>
              </a:ext>
            </a:extLst>
          </p:cNvPr>
          <p:cNvSpPr>
            <a:spLocks noGrp="1"/>
          </p:cNvSpPr>
          <p:nvPr>
            <p:ph type="ctrTitle"/>
          </p:nvPr>
        </p:nvSpPr>
        <p:spPr>
          <a:xfrm>
            <a:off x="0" y="0"/>
            <a:ext cx="4571997" cy="6858000"/>
          </a:xfrm>
          <a:solidFill>
            <a:srgbClr val="000000">
              <a:alpha val="26000"/>
            </a:srgbClr>
          </a:solidFill>
        </p:spPr>
        <p:txBody>
          <a:bodyPr anchor="ctr">
            <a:normAutofit/>
          </a:bodyPr>
          <a:lstStyle/>
          <a:p>
            <a:pPr algn="ctr"/>
            <a:r>
              <a:rPr lang="en-US" b="1" dirty="0"/>
              <a:t>FASTQC</a:t>
            </a:r>
          </a:p>
        </p:txBody>
      </p:sp>
    </p:spTree>
    <p:extLst>
      <p:ext uri="{BB962C8B-B14F-4D97-AF65-F5344CB8AC3E}">
        <p14:creationId xmlns:p14="http://schemas.microsoft.com/office/powerpoint/2010/main" val="1003923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1143000" y="1649847"/>
            <a:ext cx="6858000" cy="4401205"/>
          </a:xfrm>
          <a:prstGeom prst="rect">
            <a:avLst/>
          </a:prstGeom>
          <a:noFill/>
        </p:spPr>
        <p:txBody>
          <a:bodyPr wrap="square">
            <a:spAutoFit/>
          </a:bodyPr>
          <a:lstStyle/>
          <a:p>
            <a:r>
              <a:rPr lang="en-US" sz="2800" dirty="0"/>
              <a:t>#!/bin/bash</a:t>
            </a:r>
          </a:p>
          <a:p>
            <a:r>
              <a:rPr lang="en-US" sz="2800" dirty="0"/>
              <a:t>#SBATCH --partition=</a:t>
            </a:r>
            <a:r>
              <a:rPr lang="en-US" sz="2800" dirty="0" err="1"/>
              <a:t>bluemoon</a:t>
            </a:r>
            <a:endParaRPr lang="en-US" sz="2800" dirty="0"/>
          </a:p>
          <a:p>
            <a:r>
              <a:rPr lang="en-US" sz="2800" dirty="0"/>
              <a:t>#SBATCH --nodes=1</a:t>
            </a:r>
          </a:p>
          <a:p>
            <a:r>
              <a:rPr lang="en-US" sz="2800" dirty="0"/>
              <a:t>#SBATCH --</a:t>
            </a:r>
            <a:r>
              <a:rPr lang="en-US" sz="2800" dirty="0" err="1"/>
              <a:t>ntasks</a:t>
            </a:r>
            <a:r>
              <a:rPr lang="en-US" sz="2800" dirty="0"/>
              <a:t>=4</a:t>
            </a:r>
          </a:p>
          <a:p>
            <a:r>
              <a:rPr lang="en-US" sz="2800" dirty="0"/>
              <a:t>#SBATCH --mem=50G</a:t>
            </a:r>
          </a:p>
          <a:p>
            <a:r>
              <a:rPr lang="en-US" sz="2800" dirty="0"/>
              <a:t>#SBATCH --time=30:00:00</a:t>
            </a:r>
          </a:p>
          <a:p>
            <a:r>
              <a:rPr lang="en-US" sz="2800" dirty="0"/>
              <a:t>#SBATCH --job-name=</a:t>
            </a:r>
            <a:r>
              <a:rPr lang="en-US" sz="2800" dirty="0" err="1"/>
              <a:t>RNAseq</a:t>
            </a:r>
            <a:endParaRPr lang="en-US" sz="2800" dirty="0"/>
          </a:p>
          <a:p>
            <a:r>
              <a:rPr lang="en-US" sz="2800" dirty="0"/>
              <a:t># %x=job-name %j=</a:t>
            </a:r>
            <a:r>
              <a:rPr lang="en-US" sz="2800" dirty="0" err="1"/>
              <a:t>jobid</a:t>
            </a:r>
            <a:endParaRPr lang="en-US" sz="2800" dirty="0"/>
          </a:p>
          <a:p>
            <a:r>
              <a:rPr lang="en-US" sz="2800" dirty="0"/>
              <a:t>#SBATCH --output=%x_%</a:t>
            </a:r>
            <a:r>
              <a:rPr lang="en-US" sz="2800" dirty="0" err="1"/>
              <a:t>j.out</a:t>
            </a:r>
            <a:endParaRPr lang="en-US" sz="2800" dirty="0"/>
          </a:p>
          <a:p>
            <a:endParaRPr lang="en-US" sz="2800" dirty="0"/>
          </a:p>
        </p:txBody>
      </p:sp>
      <p:sp>
        <p:nvSpPr>
          <p:cNvPr id="6" name="Title 5">
            <a:extLst>
              <a:ext uri="{FF2B5EF4-FFF2-40B4-BE49-F238E27FC236}">
                <a16:creationId xmlns:a16="http://schemas.microsoft.com/office/drawing/2014/main" id="{DBE370E1-845A-F44B-AF1D-23219DDD0AC1}"/>
              </a:ext>
            </a:extLst>
          </p:cNvPr>
          <p:cNvSpPr>
            <a:spLocks noGrp="1"/>
          </p:cNvSpPr>
          <p:nvPr>
            <p:ph type="title"/>
          </p:nvPr>
        </p:nvSpPr>
        <p:spPr>
          <a:xfrm>
            <a:off x="938758" y="382385"/>
            <a:ext cx="7633742" cy="1267462"/>
          </a:xfrm>
        </p:spPr>
        <p:txBody>
          <a:bodyPr>
            <a:normAutofit/>
          </a:bodyPr>
          <a:lstStyle/>
          <a:p>
            <a:r>
              <a:rPr lang="en-US" dirty="0"/>
              <a:t>Common </a:t>
            </a:r>
            <a:r>
              <a:rPr lang="en-US" dirty="0" err="1"/>
              <a:t>slurm</a:t>
            </a:r>
            <a:r>
              <a:rPr lang="en-US" dirty="0"/>
              <a:t> directives</a:t>
            </a:r>
          </a:p>
        </p:txBody>
      </p:sp>
    </p:spTree>
    <p:extLst>
      <p:ext uri="{BB962C8B-B14F-4D97-AF65-F5344CB8AC3E}">
        <p14:creationId xmlns:p14="http://schemas.microsoft.com/office/powerpoint/2010/main" val="398285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938758" y="1710035"/>
            <a:ext cx="6858000" cy="4401205"/>
          </a:xfrm>
          <a:prstGeom prst="rect">
            <a:avLst/>
          </a:prstGeom>
          <a:noFill/>
        </p:spPr>
        <p:txBody>
          <a:bodyPr wrap="square">
            <a:spAutoFit/>
          </a:bodyPr>
          <a:lstStyle/>
          <a:p>
            <a:r>
              <a:rPr lang="en-US" sz="2800" dirty="0"/>
              <a:t>#!/bin/bash</a:t>
            </a:r>
          </a:p>
          <a:p>
            <a:r>
              <a:rPr lang="en-US" sz="2800" dirty="0"/>
              <a:t>#SBATCH --partition=</a:t>
            </a:r>
            <a:r>
              <a:rPr lang="en-US" sz="2800" dirty="0" err="1"/>
              <a:t>bluemoon</a:t>
            </a:r>
            <a:endParaRPr lang="en-US" sz="2800" dirty="0"/>
          </a:p>
          <a:p>
            <a:r>
              <a:rPr lang="en-US" sz="2800" dirty="0"/>
              <a:t>#SBATCH --nodes=1</a:t>
            </a:r>
          </a:p>
          <a:p>
            <a:r>
              <a:rPr lang="en-US" sz="2800" dirty="0"/>
              <a:t>#SBATCH --</a:t>
            </a:r>
            <a:r>
              <a:rPr lang="en-US" sz="2800" dirty="0" err="1"/>
              <a:t>ntasks</a:t>
            </a:r>
            <a:r>
              <a:rPr lang="en-US" sz="2800" dirty="0"/>
              <a:t>=2</a:t>
            </a:r>
          </a:p>
          <a:p>
            <a:r>
              <a:rPr lang="en-US" sz="2800" dirty="0"/>
              <a:t>#SBATCH --mem=50G</a:t>
            </a:r>
          </a:p>
          <a:p>
            <a:r>
              <a:rPr lang="en-US" sz="2800" dirty="0"/>
              <a:t>#SBATCH --time=30:00:00</a:t>
            </a:r>
          </a:p>
          <a:p>
            <a:r>
              <a:rPr lang="en-US" sz="2800" dirty="0"/>
              <a:t>#SBATCH --job-name=</a:t>
            </a:r>
            <a:r>
              <a:rPr lang="en-US" sz="2800" dirty="0" err="1"/>
              <a:t>RNAseq</a:t>
            </a:r>
            <a:endParaRPr lang="en-US" sz="2800" dirty="0"/>
          </a:p>
          <a:p>
            <a:r>
              <a:rPr lang="en-US" sz="2800" dirty="0"/>
              <a:t># %x=job-name %j=</a:t>
            </a:r>
            <a:r>
              <a:rPr lang="en-US" sz="2800" dirty="0" err="1"/>
              <a:t>jobid</a:t>
            </a:r>
            <a:endParaRPr lang="en-US" sz="2800" dirty="0"/>
          </a:p>
          <a:p>
            <a:r>
              <a:rPr lang="en-US" sz="2800" dirty="0"/>
              <a:t>#SBATCH --output=%x_%</a:t>
            </a:r>
            <a:r>
              <a:rPr lang="en-US" sz="2800" dirty="0" err="1"/>
              <a:t>j.out</a:t>
            </a:r>
            <a:endParaRPr lang="en-US" sz="2800" dirty="0"/>
          </a:p>
          <a:p>
            <a:endParaRPr lang="en-US" sz="2800" dirty="0"/>
          </a:p>
        </p:txBody>
      </p:sp>
      <p:sp>
        <p:nvSpPr>
          <p:cNvPr id="4" name="Title 3">
            <a:extLst>
              <a:ext uri="{FF2B5EF4-FFF2-40B4-BE49-F238E27FC236}">
                <a16:creationId xmlns:a16="http://schemas.microsoft.com/office/drawing/2014/main" id="{92EB00D5-98D3-A545-9257-7F5477D17C0C}"/>
              </a:ext>
            </a:extLst>
          </p:cNvPr>
          <p:cNvSpPr>
            <a:spLocks noGrp="1"/>
          </p:cNvSpPr>
          <p:nvPr>
            <p:ph type="title"/>
          </p:nvPr>
        </p:nvSpPr>
        <p:spPr>
          <a:xfrm>
            <a:off x="938758" y="382385"/>
            <a:ext cx="7633742" cy="1141615"/>
          </a:xfrm>
        </p:spPr>
        <p:txBody>
          <a:bodyPr>
            <a:normAutofit/>
          </a:bodyPr>
          <a:lstStyle/>
          <a:p>
            <a:r>
              <a:rPr lang="en-US" sz="4400" dirty="0"/>
              <a:t>Common </a:t>
            </a:r>
            <a:r>
              <a:rPr lang="en-US" sz="4400" dirty="0" err="1"/>
              <a:t>slurm</a:t>
            </a:r>
            <a:r>
              <a:rPr lang="en-US" sz="4400" dirty="0"/>
              <a:t> directives</a:t>
            </a:r>
          </a:p>
        </p:txBody>
      </p:sp>
      <p:sp>
        <p:nvSpPr>
          <p:cNvPr id="5" name="TextBox 4">
            <a:extLst>
              <a:ext uri="{FF2B5EF4-FFF2-40B4-BE49-F238E27FC236}">
                <a16:creationId xmlns:a16="http://schemas.microsoft.com/office/drawing/2014/main" id="{B84414E8-965C-2145-9BED-78301787FE98}"/>
              </a:ext>
            </a:extLst>
          </p:cNvPr>
          <p:cNvSpPr txBox="1"/>
          <p:nvPr/>
        </p:nvSpPr>
        <p:spPr>
          <a:xfrm>
            <a:off x="5948314" y="1710035"/>
            <a:ext cx="2878185" cy="181588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t>shebang = used to tell the </a:t>
            </a:r>
            <a:r>
              <a:rPr lang="en-US" sz="2800" dirty="0" err="1"/>
              <a:t>linux</a:t>
            </a:r>
            <a:r>
              <a:rPr lang="en-US" sz="2800" dirty="0"/>
              <a:t> OS which interpreter to use</a:t>
            </a:r>
          </a:p>
        </p:txBody>
      </p:sp>
      <p:cxnSp>
        <p:nvCxnSpPr>
          <p:cNvPr id="7" name="Straight Arrow Connector 6">
            <a:extLst>
              <a:ext uri="{FF2B5EF4-FFF2-40B4-BE49-F238E27FC236}">
                <a16:creationId xmlns:a16="http://schemas.microsoft.com/office/drawing/2014/main" id="{9BF05B00-CC4E-F548-B4B9-64B5C04798C7}"/>
              </a:ext>
            </a:extLst>
          </p:cNvPr>
          <p:cNvCxnSpPr>
            <a:cxnSpLocks/>
          </p:cNvCxnSpPr>
          <p:nvPr/>
        </p:nvCxnSpPr>
        <p:spPr>
          <a:xfrm flipH="1" flipV="1">
            <a:off x="2806700" y="2070100"/>
            <a:ext cx="3141615" cy="101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37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1035050" y="1536174"/>
            <a:ext cx="6858000" cy="3785652"/>
          </a:xfrm>
          <a:prstGeom prst="rect">
            <a:avLst/>
          </a:prstGeom>
          <a:noFill/>
        </p:spPr>
        <p:txBody>
          <a:bodyPr wrap="square">
            <a:spAutoFit/>
          </a:bodyPr>
          <a:lstStyle/>
          <a:p>
            <a:r>
              <a:rPr lang="en-US" sz="2400" dirty="0"/>
              <a:t>#!/bin/bash</a:t>
            </a:r>
          </a:p>
          <a:p>
            <a:r>
              <a:rPr lang="en-US" sz="2400" dirty="0"/>
              <a:t>#SBATCH --partition=</a:t>
            </a:r>
            <a:r>
              <a:rPr lang="en-US" sz="2400" dirty="0" err="1"/>
              <a:t>bluemoon</a:t>
            </a:r>
            <a:endParaRPr lang="en-US" sz="2400" dirty="0"/>
          </a:p>
          <a:p>
            <a:r>
              <a:rPr lang="en-US" sz="2400" dirty="0"/>
              <a:t>#SBATCH --nodes=1</a:t>
            </a:r>
          </a:p>
          <a:p>
            <a:r>
              <a:rPr lang="en-US" sz="2400" dirty="0"/>
              <a:t>#SBATCH --</a:t>
            </a:r>
            <a:r>
              <a:rPr lang="en-US" sz="2400" dirty="0" err="1"/>
              <a:t>ntasks</a:t>
            </a:r>
            <a:r>
              <a:rPr lang="en-US" sz="2400" dirty="0"/>
              <a:t>=2</a:t>
            </a:r>
          </a:p>
          <a:p>
            <a:r>
              <a:rPr lang="en-US" sz="2400" dirty="0"/>
              <a:t>#SBATCH --mem=50G</a:t>
            </a:r>
          </a:p>
          <a:p>
            <a:r>
              <a:rPr lang="en-US" sz="2400" dirty="0"/>
              <a:t>#SBATCH --time=30:00:00</a:t>
            </a:r>
          </a:p>
          <a:p>
            <a:r>
              <a:rPr lang="en-US" sz="2400" dirty="0"/>
              <a:t>#SBATCH --job-name=</a:t>
            </a:r>
            <a:r>
              <a:rPr lang="en-US" sz="2400" dirty="0" err="1"/>
              <a:t>RNAseq</a:t>
            </a:r>
            <a:endParaRPr lang="en-US" sz="2400" dirty="0"/>
          </a:p>
          <a:p>
            <a:r>
              <a:rPr lang="en-US" sz="2400" dirty="0"/>
              <a:t># %x=job-name %j=</a:t>
            </a:r>
            <a:r>
              <a:rPr lang="en-US" sz="2400" dirty="0" err="1"/>
              <a:t>jobid</a:t>
            </a:r>
            <a:endParaRPr lang="en-US" sz="2400" dirty="0"/>
          </a:p>
          <a:p>
            <a:r>
              <a:rPr lang="en-US" sz="2400" dirty="0"/>
              <a:t>#SBATCH --output=%x_%</a:t>
            </a:r>
            <a:r>
              <a:rPr lang="en-US" sz="2400" dirty="0" err="1"/>
              <a:t>j.out</a:t>
            </a:r>
            <a:endParaRPr lang="en-US" sz="2400" dirty="0"/>
          </a:p>
          <a:p>
            <a:endParaRPr lang="en-US" sz="2400" dirty="0"/>
          </a:p>
        </p:txBody>
      </p:sp>
      <p:sp>
        <p:nvSpPr>
          <p:cNvPr id="4" name="Title 3">
            <a:extLst>
              <a:ext uri="{FF2B5EF4-FFF2-40B4-BE49-F238E27FC236}">
                <a16:creationId xmlns:a16="http://schemas.microsoft.com/office/drawing/2014/main" id="{92EB00D5-98D3-A545-9257-7F5477D17C0C}"/>
              </a:ext>
            </a:extLst>
          </p:cNvPr>
          <p:cNvSpPr>
            <a:spLocks noGrp="1"/>
          </p:cNvSpPr>
          <p:nvPr>
            <p:ph type="title"/>
          </p:nvPr>
        </p:nvSpPr>
        <p:spPr>
          <a:xfrm>
            <a:off x="755129" y="320711"/>
            <a:ext cx="7633742" cy="1492132"/>
          </a:xfrm>
        </p:spPr>
        <p:txBody>
          <a:bodyPr>
            <a:normAutofit/>
          </a:bodyPr>
          <a:lstStyle/>
          <a:p>
            <a:r>
              <a:rPr lang="en-US" sz="4400" dirty="0"/>
              <a:t>Common </a:t>
            </a:r>
            <a:r>
              <a:rPr lang="en-US" sz="4400" dirty="0" err="1"/>
              <a:t>slurm</a:t>
            </a:r>
            <a:r>
              <a:rPr lang="en-US" sz="4400" dirty="0"/>
              <a:t> directives</a:t>
            </a:r>
          </a:p>
        </p:txBody>
      </p:sp>
      <p:sp>
        <p:nvSpPr>
          <p:cNvPr id="5" name="TextBox 4">
            <a:extLst>
              <a:ext uri="{FF2B5EF4-FFF2-40B4-BE49-F238E27FC236}">
                <a16:creationId xmlns:a16="http://schemas.microsoft.com/office/drawing/2014/main" id="{B84414E8-965C-2145-9BED-78301787FE98}"/>
              </a:ext>
            </a:extLst>
          </p:cNvPr>
          <p:cNvSpPr txBox="1"/>
          <p:nvPr/>
        </p:nvSpPr>
        <p:spPr>
          <a:xfrm>
            <a:off x="6291215" y="1397675"/>
            <a:ext cx="2714920" cy="378565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t>partition = default is </a:t>
            </a:r>
            <a:r>
              <a:rPr lang="en-US" sz="2400" dirty="0" err="1"/>
              <a:t>bluemoon</a:t>
            </a:r>
            <a:r>
              <a:rPr lang="en-US" sz="2400" dirty="0"/>
              <a:t> if not specified</a:t>
            </a:r>
          </a:p>
          <a:p>
            <a:pPr algn="ctr"/>
            <a:endParaRPr lang="en-US" sz="2400" dirty="0"/>
          </a:p>
          <a:p>
            <a:pPr algn="ctr"/>
            <a:r>
              <a:rPr lang="en-US" sz="2400" dirty="0"/>
              <a:t>Other partitions are available. </a:t>
            </a:r>
          </a:p>
          <a:p>
            <a:pPr algn="ctr"/>
            <a:r>
              <a:rPr lang="en-US" sz="2400" dirty="0"/>
              <a:t>This is important  to know as some jobs will take longer to run!  </a:t>
            </a:r>
          </a:p>
        </p:txBody>
      </p:sp>
      <p:cxnSp>
        <p:nvCxnSpPr>
          <p:cNvPr id="7" name="Straight Arrow Connector 6">
            <a:extLst>
              <a:ext uri="{FF2B5EF4-FFF2-40B4-BE49-F238E27FC236}">
                <a16:creationId xmlns:a16="http://schemas.microsoft.com/office/drawing/2014/main" id="{9BF05B00-CC4E-F548-B4B9-64B5C04798C7}"/>
              </a:ext>
            </a:extLst>
          </p:cNvPr>
          <p:cNvCxnSpPr>
            <a:cxnSpLocks/>
          </p:cNvCxnSpPr>
          <p:nvPr/>
        </p:nvCxnSpPr>
        <p:spPr>
          <a:xfrm flipH="1">
            <a:off x="5270501" y="2235200"/>
            <a:ext cx="1020714"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97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0CFFF41-0295-C941-9AC2-102FAF9AD289}"/>
              </a:ext>
            </a:extLst>
          </p:cNvPr>
          <p:cNvPicPr>
            <a:picLocks noGrp="1" noChangeAspect="1"/>
          </p:cNvPicPr>
          <p:nvPr>
            <p:ph idx="1"/>
          </p:nvPr>
        </p:nvPicPr>
        <p:blipFill rotWithShape="1">
          <a:blip r:embed="rId2"/>
          <a:srcRect r="3163"/>
          <a:stretch/>
        </p:blipFill>
        <p:spPr>
          <a:xfrm>
            <a:off x="710618" y="892056"/>
            <a:ext cx="8166682" cy="4773613"/>
          </a:xfrm>
        </p:spPr>
      </p:pic>
      <p:sp>
        <p:nvSpPr>
          <p:cNvPr id="2" name="Right Arrow 1">
            <a:extLst>
              <a:ext uri="{FF2B5EF4-FFF2-40B4-BE49-F238E27FC236}">
                <a16:creationId xmlns:a16="http://schemas.microsoft.com/office/drawing/2014/main" id="{64AB9862-A9E4-0A4F-90B0-7A477FAC45AE}"/>
              </a:ext>
            </a:extLst>
          </p:cNvPr>
          <p:cNvSpPr/>
          <p:nvPr/>
        </p:nvSpPr>
        <p:spPr>
          <a:xfrm>
            <a:off x="290623" y="1906772"/>
            <a:ext cx="588335" cy="219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45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628650" y="2179305"/>
            <a:ext cx="6858000" cy="3785652"/>
          </a:xfrm>
          <a:prstGeom prst="rect">
            <a:avLst/>
          </a:prstGeom>
          <a:noFill/>
        </p:spPr>
        <p:txBody>
          <a:bodyPr wrap="square">
            <a:spAutoFit/>
          </a:bodyPr>
          <a:lstStyle/>
          <a:p>
            <a:r>
              <a:rPr lang="en-US" sz="2400" dirty="0"/>
              <a:t>#!/bin/bash</a:t>
            </a:r>
          </a:p>
          <a:p>
            <a:r>
              <a:rPr lang="en-US" sz="2400" dirty="0"/>
              <a:t>#SBATCH --partition=</a:t>
            </a:r>
            <a:r>
              <a:rPr lang="en-US" sz="2400" dirty="0" err="1"/>
              <a:t>bluemoon</a:t>
            </a:r>
            <a:endParaRPr lang="en-US" sz="2400" dirty="0"/>
          </a:p>
          <a:p>
            <a:r>
              <a:rPr lang="en-US" sz="2400" dirty="0"/>
              <a:t>#SBATCH --nodes=1</a:t>
            </a:r>
          </a:p>
          <a:p>
            <a:r>
              <a:rPr lang="en-US" sz="2400" dirty="0"/>
              <a:t>#SBATCH --</a:t>
            </a:r>
            <a:r>
              <a:rPr lang="en-US" sz="2400" dirty="0" err="1"/>
              <a:t>ntasks</a:t>
            </a:r>
            <a:r>
              <a:rPr lang="en-US" sz="2400" dirty="0"/>
              <a:t>=2</a:t>
            </a:r>
          </a:p>
          <a:p>
            <a:r>
              <a:rPr lang="en-US" sz="2400" dirty="0"/>
              <a:t>#SBATCH --mem=50G</a:t>
            </a:r>
          </a:p>
          <a:p>
            <a:r>
              <a:rPr lang="en-US" sz="2400" dirty="0"/>
              <a:t>#SBATCH --time=30:00:00</a:t>
            </a:r>
          </a:p>
          <a:p>
            <a:r>
              <a:rPr lang="en-US" sz="2400" dirty="0"/>
              <a:t>#SBATCH --job-name=</a:t>
            </a:r>
            <a:r>
              <a:rPr lang="en-US" sz="2400" dirty="0" err="1"/>
              <a:t>RNAseq</a:t>
            </a:r>
            <a:endParaRPr lang="en-US" sz="2400" dirty="0"/>
          </a:p>
          <a:p>
            <a:r>
              <a:rPr lang="en-US" sz="2400" dirty="0"/>
              <a:t># %x=job-name %j=</a:t>
            </a:r>
            <a:r>
              <a:rPr lang="en-US" sz="2400" dirty="0" err="1"/>
              <a:t>jobid</a:t>
            </a:r>
            <a:endParaRPr lang="en-US" sz="2400" dirty="0"/>
          </a:p>
          <a:p>
            <a:r>
              <a:rPr lang="en-US" sz="2400" dirty="0"/>
              <a:t>#SBATCH --output=%x_%</a:t>
            </a:r>
            <a:r>
              <a:rPr lang="en-US" sz="2400" dirty="0" err="1"/>
              <a:t>j.out</a:t>
            </a:r>
            <a:endParaRPr lang="en-US" sz="2400" dirty="0"/>
          </a:p>
          <a:p>
            <a:endParaRPr lang="en-US" sz="2400" dirty="0"/>
          </a:p>
        </p:txBody>
      </p:sp>
      <p:sp>
        <p:nvSpPr>
          <p:cNvPr id="4" name="Title 3">
            <a:extLst>
              <a:ext uri="{FF2B5EF4-FFF2-40B4-BE49-F238E27FC236}">
                <a16:creationId xmlns:a16="http://schemas.microsoft.com/office/drawing/2014/main" id="{92EB00D5-98D3-A545-9257-7F5477D17C0C}"/>
              </a:ext>
            </a:extLst>
          </p:cNvPr>
          <p:cNvSpPr>
            <a:spLocks noGrp="1"/>
          </p:cNvSpPr>
          <p:nvPr>
            <p:ph type="title"/>
          </p:nvPr>
        </p:nvSpPr>
        <p:spPr/>
        <p:txBody>
          <a:bodyPr>
            <a:normAutofit/>
          </a:bodyPr>
          <a:lstStyle/>
          <a:p>
            <a:r>
              <a:rPr lang="en-US" sz="4400" dirty="0"/>
              <a:t>Common </a:t>
            </a:r>
            <a:r>
              <a:rPr lang="en-US" sz="4400" dirty="0" err="1"/>
              <a:t>slurm</a:t>
            </a:r>
            <a:r>
              <a:rPr lang="en-US" sz="4400" dirty="0"/>
              <a:t> directives</a:t>
            </a:r>
          </a:p>
        </p:txBody>
      </p:sp>
      <p:sp>
        <p:nvSpPr>
          <p:cNvPr id="5" name="TextBox 4">
            <a:extLst>
              <a:ext uri="{FF2B5EF4-FFF2-40B4-BE49-F238E27FC236}">
                <a16:creationId xmlns:a16="http://schemas.microsoft.com/office/drawing/2014/main" id="{B84414E8-965C-2145-9BED-78301787FE98}"/>
              </a:ext>
            </a:extLst>
          </p:cNvPr>
          <p:cNvSpPr txBox="1"/>
          <p:nvPr/>
        </p:nvSpPr>
        <p:spPr>
          <a:xfrm>
            <a:off x="5948315" y="1515897"/>
            <a:ext cx="2714920" cy="3970318"/>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b="1" dirty="0"/>
              <a:t>Node:</a:t>
            </a:r>
            <a:r>
              <a:rPr lang="en-US" dirty="0"/>
              <a:t> A “node” is a server in the cluster. Each node has is configured with a certain number of cores (CPUs).</a:t>
            </a:r>
          </a:p>
          <a:p>
            <a:pPr algn="ctr"/>
            <a:endParaRPr lang="en-US" dirty="0"/>
          </a:p>
          <a:p>
            <a:pPr algn="ctr"/>
            <a:r>
              <a:rPr lang="en-US" b="1" dirty="0"/>
              <a:t>Task:</a:t>
            </a:r>
            <a:r>
              <a:rPr lang="en-US" dirty="0"/>
              <a:t> A “task” is a process sent to a core. By default, 1 core is assigned per 1 task</a:t>
            </a:r>
          </a:p>
          <a:p>
            <a:pPr algn="ctr"/>
            <a:endParaRPr lang="en-US" dirty="0"/>
          </a:p>
          <a:p>
            <a:pPr algn="ctr"/>
            <a:r>
              <a:rPr lang="en-US" b="1" dirty="0"/>
              <a:t>Recommend that you begin with 1 node and 2 processes</a:t>
            </a:r>
          </a:p>
        </p:txBody>
      </p:sp>
      <p:cxnSp>
        <p:nvCxnSpPr>
          <p:cNvPr id="7" name="Straight Arrow Connector 6">
            <a:extLst>
              <a:ext uri="{FF2B5EF4-FFF2-40B4-BE49-F238E27FC236}">
                <a16:creationId xmlns:a16="http://schemas.microsoft.com/office/drawing/2014/main" id="{9BF05B00-CC4E-F548-B4B9-64B5C04798C7}"/>
              </a:ext>
            </a:extLst>
          </p:cNvPr>
          <p:cNvCxnSpPr>
            <a:cxnSpLocks/>
          </p:cNvCxnSpPr>
          <p:nvPr/>
        </p:nvCxnSpPr>
        <p:spPr>
          <a:xfrm flipH="1">
            <a:off x="3624017" y="3129768"/>
            <a:ext cx="232429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0DBC379-3610-4544-80B5-487135F07777}"/>
              </a:ext>
            </a:extLst>
          </p:cNvPr>
          <p:cNvCxnSpPr>
            <a:cxnSpLocks/>
          </p:cNvCxnSpPr>
          <p:nvPr/>
        </p:nvCxnSpPr>
        <p:spPr>
          <a:xfrm flipH="1">
            <a:off x="3624017" y="3289955"/>
            <a:ext cx="2324298" cy="2545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15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628650" y="2179305"/>
            <a:ext cx="6858000" cy="3785652"/>
          </a:xfrm>
          <a:prstGeom prst="rect">
            <a:avLst/>
          </a:prstGeom>
          <a:noFill/>
        </p:spPr>
        <p:txBody>
          <a:bodyPr wrap="square">
            <a:spAutoFit/>
          </a:bodyPr>
          <a:lstStyle/>
          <a:p>
            <a:r>
              <a:rPr lang="en-US" sz="2400" dirty="0"/>
              <a:t>#!/bin/bash</a:t>
            </a:r>
          </a:p>
          <a:p>
            <a:r>
              <a:rPr lang="en-US" sz="2400" dirty="0"/>
              <a:t>#SBATCH --partition=</a:t>
            </a:r>
            <a:r>
              <a:rPr lang="en-US" sz="2400" dirty="0" err="1"/>
              <a:t>bluemoon</a:t>
            </a:r>
            <a:endParaRPr lang="en-US" sz="2400" dirty="0"/>
          </a:p>
          <a:p>
            <a:r>
              <a:rPr lang="en-US" sz="2400" dirty="0"/>
              <a:t>#SBATCH --nodes=1</a:t>
            </a:r>
          </a:p>
          <a:p>
            <a:r>
              <a:rPr lang="en-US" sz="2400" dirty="0"/>
              <a:t>#SBATCH --</a:t>
            </a:r>
            <a:r>
              <a:rPr lang="en-US" sz="2400" dirty="0" err="1"/>
              <a:t>ntasks</a:t>
            </a:r>
            <a:r>
              <a:rPr lang="en-US" sz="2400" dirty="0"/>
              <a:t>=2</a:t>
            </a:r>
          </a:p>
          <a:p>
            <a:r>
              <a:rPr lang="en-US" sz="2400" dirty="0"/>
              <a:t>#SBATCH --mem=50G</a:t>
            </a:r>
          </a:p>
          <a:p>
            <a:r>
              <a:rPr lang="en-US" sz="2400" dirty="0"/>
              <a:t>#SBATCH --time=30:00:00</a:t>
            </a:r>
          </a:p>
          <a:p>
            <a:r>
              <a:rPr lang="en-US" sz="2400" dirty="0"/>
              <a:t>#SBATCH --job-name=</a:t>
            </a:r>
            <a:r>
              <a:rPr lang="en-US" sz="2400" dirty="0" err="1"/>
              <a:t>RNAseq</a:t>
            </a:r>
            <a:endParaRPr lang="en-US" sz="2400" dirty="0"/>
          </a:p>
          <a:p>
            <a:r>
              <a:rPr lang="en-US" sz="2400" dirty="0"/>
              <a:t># %x=job-name %j=</a:t>
            </a:r>
            <a:r>
              <a:rPr lang="en-US" sz="2400" dirty="0" err="1"/>
              <a:t>jobid</a:t>
            </a:r>
            <a:endParaRPr lang="en-US" sz="2400" dirty="0"/>
          </a:p>
          <a:p>
            <a:r>
              <a:rPr lang="en-US" sz="2400" dirty="0"/>
              <a:t>#SBATCH --output=%x_%</a:t>
            </a:r>
            <a:r>
              <a:rPr lang="en-US" sz="2400" dirty="0" err="1"/>
              <a:t>j.out</a:t>
            </a:r>
            <a:endParaRPr lang="en-US" sz="2400" dirty="0"/>
          </a:p>
          <a:p>
            <a:endParaRPr lang="en-US" sz="2400" dirty="0"/>
          </a:p>
        </p:txBody>
      </p:sp>
      <p:sp>
        <p:nvSpPr>
          <p:cNvPr id="4" name="Title 3">
            <a:extLst>
              <a:ext uri="{FF2B5EF4-FFF2-40B4-BE49-F238E27FC236}">
                <a16:creationId xmlns:a16="http://schemas.microsoft.com/office/drawing/2014/main" id="{92EB00D5-98D3-A545-9257-7F5477D17C0C}"/>
              </a:ext>
            </a:extLst>
          </p:cNvPr>
          <p:cNvSpPr>
            <a:spLocks noGrp="1"/>
          </p:cNvSpPr>
          <p:nvPr>
            <p:ph type="title"/>
          </p:nvPr>
        </p:nvSpPr>
        <p:spPr>
          <a:xfrm>
            <a:off x="755129" y="205014"/>
            <a:ext cx="7633742" cy="1492132"/>
          </a:xfrm>
        </p:spPr>
        <p:txBody>
          <a:bodyPr>
            <a:noAutofit/>
          </a:bodyPr>
          <a:lstStyle/>
          <a:p>
            <a:r>
              <a:rPr lang="en-US" sz="4400" dirty="0"/>
              <a:t>Common </a:t>
            </a:r>
            <a:r>
              <a:rPr lang="en-US" sz="4400" dirty="0" err="1"/>
              <a:t>slurm</a:t>
            </a:r>
            <a:r>
              <a:rPr lang="en-US" sz="4400" dirty="0"/>
              <a:t> directives</a:t>
            </a:r>
          </a:p>
        </p:txBody>
      </p:sp>
      <p:sp>
        <p:nvSpPr>
          <p:cNvPr id="5" name="TextBox 4">
            <a:extLst>
              <a:ext uri="{FF2B5EF4-FFF2-40B4-BE49-F238E27FC236}">
                <a16:creationId xmlns:a16="http://schemas.microsoft.com/office/drawing/2014/main" id="{B84414E8-965C-2145-9BED-78301787FE98}"/>
              </a:ext>
            </a:extLst>
          </p:cNvPr>
          <p:cNvSpPr txBox="1"/>
          <p:nvPr/>
        </p:nvSpPr>
        <p:spPr>
          <a:xfrm>
            <a:off x="5948315" y="2666190"/>
            <a:ext cx="2714920" cy="224676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800" dirty="0"/>
              <a:t>If your job requires more than 1G of memory – need to specify this</a:t>
            </a:r>
          </a:p>
        </p:txBody>
      </p:sp>
      <p:cxnSp>
        <p:nvCxnSpPr>
          <p:cNvPr id="8" name="Straight Arrow Connector 7">
            <a:extLst>
              <a:ext uri="{FF2B5EF4-FFF2-40B4-BE49-F238E27FC236}">
                <a16:creationId xmlns:a16="http://schemas.microsoft.com/office/drawing/2014/main" id="{D0DBC379-3610-4544-80B5-487135F07777}"/>
              </a:ext>
            </a:extLst>
          </p:cNvPr>
          <p:cNvCxnSpPr>
            <a:cxnSpLocks/>
          </p:cNvCxnSpPr>
          <p:nvPr/>
        </p:nvCxnSpPr>
        <p:spPr>
          <a:xfrm flipH="1">
            <a:off x="3855563" y="3704734"/>
            <a:ext cx="2092752" cy="169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243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628650" y="2179305"/>
            <a:ext cx="6858000" cy="3785652"/>
          </a:xfrm>
          <a:prstGeom prst="rect">
            <a:avLst/>
          </a:prstGeom>
          <a:noFill/>
        </p:spPr>
        <p:txBody>
          <a:bodyPr wrap="square">
            <a:spAutoFit/>
          </a:bodyPr>
          <a:lstStyle/>
          <a:p>
            <a:r>
              <a:rPr lang="en-US" sz="2400" dirty="0"/>
              <a:t>#!/bin/bash</a:t>
            </a:r>
          </a:p>
          <a:p>
            <a:r>
              <a:rPr lang="en-US" sz="2400" dirty="0"/>
              <a:t>#SBATCH --partition=</a:t>
            </a:r>
            <a:r>
              <a:rPr lang="en-US" sz="2400" dirty="0" err="1"/>
              <a:t>bluemoon</a:t>
            </a:r>
            <a:endParaRPr lang="en-US" sz="2400" dirty="0"/>
          </a:p>
          <a:p>
            <a:r>
              <a:rPr lang="en-US" sz="2400" dirty="0"/>
              <a:t>#SBATCH --nodes=1</a:t>
            </a:r>
          </a:p>
          <a:p>
            <a:r>
              <a:rPr lang="en-US" sz="2400" dirty="0"/>
              <a:t>#SBATCH --</a:t>
            </a:r>
            <a:r>
              <a:rPr lang="en-US" sz="2400" dirty="0" err="1"/>
              <a:t>ntasks</a:t>
            </a:r>
            <a:r>
              <a:rPr lang="en-US" sz="2400" dirty="0"/>
              <a:t>=2</a:t>
            </a:r>
          </a:p>
          <a:p>
            <a:r>
              <a:rPr lang="en-US" sz="2400" dirty="0"/>
              <a:t>#SBATCH --mem=50G</a:t>
            </a:r>
          </a:p>
          <a:p>
            <a:r>
              <a:rPr lang="en-US" sz="2400" dirty="0"/>
              <a:t>#SBATCH --time=30:00:00</a:t>
            </a:r>
          </a:p>
          <a:p>
            <a:r>
              <a:rPr lang="en-US" sz="2400" dirty="0"/>
              <a:t>#SBATCH --job-name=</a:t>
            </a:r>
            <a:r>
              <a:rPr lang="en-US" sz="2400" dirty="0" err="1"/>
              <a:t>RNAseq</a:t>
            </a:r>
            <a:endParaRPr lang="en-US" sz="2400" dirty="0"/>
          </a:p>
          <a:p>
            <a:r>
              <a:rPr lang="en-US" sz="2400" dirty="0"/>
              <a:t># %x=job-name %j=</a:t>
            </a:r>
            <a:r>
              <a:rPr lang="en-US" sz="2400" dirty="0" err="1"/>
              <a:t>jobid</a:t>
            </a:r>
            <a:endParaRPr lang="en-US" sz="2400" dirty="0"/>
          </a:p>
          <a:p>
            <a:r>
              <a:rPr lang="en-US" sz="2400" dirty="0"/>
              <a:t>#SBATCH --output=%x_%</a:t>
            </a:r>
            <a:r>
              <a:rPr lang="en-US" sz="2400" dirty="0" err="1"/>
              <a:t>j.out</a:t>
            </a:r>
            <a:endParaRPr lang="en-US" sz="2400" dirty="0"/>
          </a:p>
          <a:p>
            <a:endParaRPr lang="en-US" sz="2400" dirty="0"/>
          </a:p>
        </p:txBody>
      </p:sp>
      <p:sp>
        <p:nvSpPr>
          <p:cNvPr id="4" name="Title 3">
            <a:extLst>
              <a:ext uri="{FF2B5EF4-FFF2-40B4-BE49-F238E27FC236}">
                <a16:creationId xmlns:a16="http://schemas.microsoft.com/office/drawing/2014/main" id="{92EB00D5-98D3-A545-9257-7F5477D17C0C}"/>
              </a:ext>
            </a:extLst>
          </p:cNvPr>
          <p:cNvSpPr>
            <a:spLocks noGrp="1"/>
          </p:cNvSpPr>
          <p:nvPr>
            <p:ph type="title"/>
          </p:nvPr>
        </p:nvSpPr>
        <p:spPr/>
        <p:txBody>
          <a:bodyPr>
            <a:normAutofit/>
          </a:bodyPr>
          <a:lstStyle/>
          <a:p>
            <a:r>
              <a:rPr lang="en-US" sz="4400" dirty="0"/>
              <a:t>Common </a:t>
            </a:r>
            <a:r>
              <a:rPr lang="en-US" sz="4400" dirty="0" err="1"/>
              <a:t>slurm</a:t>
            </a:r>
            <a:r>
              <a:rPr lang="en-US" sz="4400" dirty="0"/>
              <a:t> directives</a:t>
            </a:r>
          </a:p>
        </p:txBody>
      </p:sp>
      <p:sp>
        <p:nvSpPr>
          <p:cNvPr id="5" name="TextBox 4">
            <a:extLst>
              <a:ext uri="{FF2B5EF4-FFF2-40B4-BE49-F238E27FC236}">
                <a16:creationId xmlns:a16="http://schemas.microsoft.com/office/drawing/2014/main" id="{B84414E8-965C-2145-9BED-78301787FE98}"/>
              </a:ext>
            </a:extLst>
          </p:cNvPr>
          <p:cNvSpPr txBox="1"/>
          <p:nvPr/>
        </p:nvSpPr>
        <p:spPr>
          <a:xfrm>
            <a:off x="5872899" y="3258706"/>
            <a:ext cx="2714920" cy="156966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err="1"/>
              <a:t>Walltime</a:t>
            </a:r>
            <a:r>
              <a:rPr lang="en-US" sz="2400" dirty="0"/>
              <a:t> is the maximum amount of time your job will run. </a:t>
            </a:r>
          </a:p>
        </p:txBody>
      </p:sp>
      <p:cxnSp>
        <p:nvCxnSpPr>
          <p:cNvPr id="8" name="Straight Arrow Connector 7">
            <a:extLst>
              <a:ext uri="{FF2B5EF4-FFF2-40B4-BE49-F238E27FC236}">
                <a16:creationId xmlns:a16="http://schemas.microsoft.com/office/drawing/2014/main" id="{D0DBC379-3610-4544-80B5-487135F07777}"/>
              </a:ext>
            </a:extLst>
          </p:cNvPr>
          <p:cNvCxnSpPr>
            <a:cxnSpLocks/>
          </p:cNvCxnSpPr>
          <p:nvPr/>
        </p:nvCxnSpPr>
        <p:spPr>
          <a:xfrm flipH="1">
            <a:off x="4317477" y="4166647"/>
            <a:ext cx="1555422" cy="659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64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7CB9E-5070-6D43-B6A9-BF74C06C6574}"/>
              </a:ext>
            </a:extLst>
          </p:cNvPr>
          <p:cNvSpPr txBox="1"/>
          <p:nvPr/>
        </p:nvSpPr>
        <p:spPr>
          <a:xfrm>
            <a:off x="1143000" y="1649847"/>
            <a:ext cx="6858000" cy="4401205"/>
          </a:xfrm>
          <a:prstGeom prst="rect">
            <a:avLst/>
          </a:prstGeom>
          <a:noFill/>
        </p:spPr>
        <p:txBody>
          <a:bodyPr wrap="square">
            <a:spAutoFit/>
          </a:bodyPr>
          <a:lstStyle/>
          <a:p>
            <a:r>
              <a:rPr lang="en-US" sz="2800" dirty="0"/>
              <a:t>#!/bin/bash</a:t>
            </a:r>
          </a:p>
          <a:p>
            <a:r>
              <a:rPr lang="en-US" sz="2800" dirty="0"/>
              <a:t>#SBATCH --partition=</a:t>
            </a:r>
            <a:r>
              <a:rPr lang="en-US" sz="2800" dirty="0" err="1"/>
              <a:t>bluemoon</a:t>
            </a:r>
            <a:endParaRPr lang="en-US" sz="2800" dirty="0"/>
          </a:p>
          <a:p>
            <a:r>
              <a:rPr lang="en-US" sz="2800" dirty="0"/>
              <a:t>#SBATCH --nodes=1</a:t>
            </a:r>
          </a:p>
          <a:p>
            <a:r>
              <a:rPr lang="en-US" sz="2800" dirty="0"/>
              <a:t>#SBATCH --</a:t>
            </a:r>
            <a:r>
              <a:rPr lang="en-US" sz="2800" dirty="0" err="1"/>
              <a:t>ntasks</a:t>
            </a:r>
            <a:r>
              <a:rPr lang="en-US" sz="2800" dirty="0"/>
              <a:t>=4</a:t>
            </a:r>
          </a:p>
          <a:p>
            <a:r>
              <a:rPr lang="en-US" sz="2800" dirty="0"/>
              <a:t>#SBATCH --mem=50G</a:t>
            </a:r>
          </a:p>
          <a:p>
            <a:r>
              <a:rPr lang="en-US" sz="2800" dirty="0"/>
              <a:t>#SBATCH --time=30:00:00</a:t>
            </a:r>
          </a:p>
          <a:p>
            <a:r>
              <a:rPr lang="en-US" sz="2800" dirty="0"/>
              <a:t>#SBATCH --job-name=</a:t>
            </a:r>
            <a:r>
              <a:rPr lang="en-US" sz="2800" dirty="0" err="1"/>
              <a:t>RNAseq</a:t>
            </a:r>
            <a:endParaRPr lang="en-US" sz="2800" dirty="0"/>
          </a:p>
          <a:p>
            <a:r>
              <a:rPr lang="en-US" sz="2800" dirty="0"/>
              <a:t># %x=job-name %j=</a:t>
            </a:r>
            <a:r>
              <a:rPr lang="en-US" sz="2800" dirty="0" err="1"/>
              <a:t>jobid</a:t>
            </a:r>
            <a:endParaRPr lang="en-US" sz="2800" dirty="0"/>
          </a:p>
          <a:p>
            <a:r>
              <a:rPr lang="en-US" sz="2800" dirty="0"/>
              <a:t>#SBATCH --output=%x_%</a:t>
            </a:r>
            <a:r>
              <a:rPr lang="en-US" sz="2800" dirty="0" err="1"/>
              <a:t>j.out</a:t>
            </a:r>
            <a:endParaRPr lang="en-US" sz="2800" dirty="0"/>
          </a:p>
          <a:p>
            <a:endParaRPr lang="en-US" sz="2800" dirty="0"/>
          </a:p>
        </p:txBody>
      </p:sp>
      <p:sp>
        <p:nvSpPr>
          <p:cNvPr id="6" name="Title 5">
            <a:extLst>
              <a:ext uri="{FF2B5EF4-FFF2-40B4-BE49-F238E27FC236}">
                <a16:creationId xmlns:a16="http://schemas.microsoft.com/office/drawing/2014/main" id="{DBE370E1-845A-F44B-AF1D-23219DDD0AC1}"/>
              </a:ext>
            </a:extLst>
          </p:cNvPr>
          <p:cNvSpPr>
            <a:spLocks noGrp="1"/>
          </p:cNvSpPr>
          <p:nvPr>
            <p:ph type="title"/>
          </p:nvPr>
        </p:nvSpPr>
        <p:spPr>
          <a:xfrm>
            <a:off x="938758" y="382385"/>
            <a:ext cx="7633742" cy="1267462"/>
          </a:xfrm>
        </p:spPr>
        <p:txBody>
          <a:bodyPr>
            <a:normAutofit/>
          </a:bodyPr>
          <a:lstStyle/>
          <a:p>
            <a:r>
              <a:rPr lang="en-US" dirty="0"/>
              <a:t>Common </a:t>
            </a:r>
            <a:r>
              <a:rPr lang="en-US" dirty="0" err="1"/>
              <a:t>slurm</a:t>
            </a:r>
            <a:r>
              <a:rPr lang="en-US" dirty="0"/>
              <a:t> directives</a:t>
            </a:r>
          </a:p>
        </p:txBody>
      </p:sp>
      <p:cxnSp>
        <p:nvCxnSpPr>
          <p:cNvPr id="4" name="Straight Arrow Connector 3">
            <a:extLst>
              <a:ext uri="{FF2B5EF4-FFF2-40B4-BE49-F238E27FC236}">
                <a16:creationId xmlns:a16="http://schemas.microsoft.com/office/drawing/2014/main" id="{8201F66E-06CF-B94A-BEA5-D63EF5D3AFA2}"/>
              </a:ext>
            </a:extLst>
          </p:cNvPr>
          <p:cNvCxnSpPr>
            <a:cxnSpLocks/>
            <a:stCxn id="5" idx="1"/>
          </p:cNvCxnSpPr>
          <p:nvPr/>
        </p:nvCxnSpPr>
        <p:spPr>
          <a:xfrm flipH="1">
            <a:off x="5800955" y="3719172"/>
            <a:ext cx="794810" cy="5675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3CE4FAE-E53D-BD45-A8BE-90F7D05DEC5F}"/>
              </a:ext>
            </a:extLst>
          </p:cNvPr>
          <p:cNvSpPr txBox="1"/>
          <p:nvPr/>
        </p:nvSpPr>
        <p:spPr>
          <a:xfrm>
            <a:off x="6595765" y="3257507"/>
            <a:ext cx="2233681"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Make unique-add </a:t>
            </a:r>
            <a:r>
              <a:rPr lang="en-US" dirty="0" err="1"/>
              <a:t>userid</a:t>
            </a:r>
            <a:r>
              <a:rPr lang="en-US" dirty="0"/>
              <a:t> or some other identifier</a:t>
            </a:r>
          </a:p>
        </p:txBody>
      </p:sp>
    </p:spTree>
    <p:extLst>
      <p:ext uri="{BB962C8B-B14F-4D97-AF65-F5344CB8AC3E}">
        <p14:creationId xmlns:p14="http://schemas.microsoft.com/office/powerpoint/2010/main" val="443094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4C76-BCF8-CD48-990F-05617BD2E292}"/>
              </a:ext>
            </a:extLst>
          </p:cNvPr>
          <p:cNvSpPr>
            <a:spLocks noGrp="1"/>
          </p:cNvSpPr>
          <p:nvPr>
            <p:ph type="title"/>
          </p:nvPr>
        </p:nvSpPr>
        <p:spPr/>
        <p:txBody>
          <a:bodyPr/>
          <a:lstStyle/>
          <a:p>
            <a:r>
              <a:rPr lang="en-US" dirty="0"/>
              <a:t>To run script use </a:t>
            </a:r>
            <a:r>
              <a:rPr lang="en-US" dirty="0" err="1"/>
              <a:t>sbatch</a:t>
            </a:r>
            <a:r>
              <a:rPr lang="en-US" dirty="0"/>
              <a:t> command: </a:t>
            </a:r>
          </a:p>
        </p:txBody>
      </p:sp>
      <p:sp>
        <p:nvSpPr>
          <p:cNvPr id="3" name="Content Placeholder 2">
            <a:extLst>
              <a:ext uri="{FF2B5EF4-FFF2-40B4-BE49-F238E27FC236}">
                <a16:creationId xmlns:a16="http://schemas.microsoft.com/office/drawing/2014/main" id="{CE3BC861-69EE-684B-B288-3194623AEB16}"/>
              </a:ext>
            </a:extLst>
          </p:cNvPr>
          <p:cNvSpPr>
            <a:spLocks noGrp="1"/>
          </p:cNvSpPr>
          <p:nvPr>
            <p:ph idx="1"/>
          </p:nvPr>
        </p:nvSpPr>
        <p:spPr>
          <a:xfrm>
            <a:off x="628650" y="2112021"/>
            <a:ext cx="7886700" cy="4064942"/>
          </a:xfrm>
        </p:spPr>
        <p:txBody>
          <a:bodyPr>
            <a:normAutofit/>
          </a:bodyPr>
          <a:lstStyle/>
          <a:p>
            <a:pPr marL="0" indent="0">
              <a:buNone/>
            </a:pPr>
            <a:r>
              <a:rPr lang="en-US" sz="4000" b="1" dirty="0" err="1">
                <a:solidFill>
                  <a:srgbClr val="292929"/>
                </a:solidFill>
                <a:effectLst/>
                <a:latin typeface="Menlo" panose="020B0609030804020204" pitchFamily="49" charset="0"/>
              </a:rPr>
              <a:t>sbatch</a:t>
            </a:r>
            <a:r>
              <a:rPr lang="en-US" sz="4000" b="1" dirty="0">
                <a:solidFill>
                  <a:srgbClr val="292929"/>
                </a:solidFill>
                <a:effectLst/>
                <a:latin typeface="Menlo" panose="020B0609030804020204" pitchFamily="49" charset="0"/>
              </a:rPr>
              <a:t> </a:t>
            </a:r>
            <a:r>
              <a:rPr lang="en-US" sz="4000" b="1" dirty="0" err="1">
                <a:solidFill>
                  <a:srgbClr val="0F4A85"/>
                </a:solidFill>
                <a:effectLst/>
                <a:latin typeface="Menlo" panose="020B0609030804020204" pitchFamily="49" charset="0"/>
              </a:rPr>
              <a:t>sra_fqdump.sh</a:t>
            </a:r>
            <a:endParaRPr lang="en-US" sz="4000" b="1" dirty="0">
              <a:solidFill>
                <a:srgbClr val="292929"/>
              </a:solidFill>
              <a:effectLst/>
              <a:latin typeface="Menlo" panose="020B0609030804020204" pitchFamily="49" charset="0"/>
            </a:endParaRPr>
          </a:p>
        </p:txBody>
      </p:sp>
      <p:pic>
        <p:nvPicPr>
          <p:cNvPr id="5" name="Picture 4" descr="A picture containing text&#10;&#10;Description automatically generated">
            <a:extLst>
              <a:ext uri="{FF2B5EF4-FFF2-40B4-BE49-F238E27FC236}">
                <a16:creationId xmlns:a16="http://schemas.microsoft.com/office/drawing/2014/main" id="{A5D3FBE9-088A-304D-A6A7-D82396F4B373}"/>
              </a:ext>
            </a:extLst>
          </p:cNvPr>
          <p:cNvPicPr>
            <a:picLocks noChangeAspect="1"/>
          </p:cNvPicPr>
          <p:nvPr/>
        </p:nvPicPr>
        <p:blipFill>
          <a:blip r:embed="rId2"/>
          <a:stretch>
            <a:fillRect/>
          </a:stretch>
        </p:blipFill>
        <p:spPr>
          <a:xfrm>
            <a:off x="628650" y="3875543"/>
            <a:ext cx="8189843" cy="1308100"/>
          </a:xfrm>
          <a:prstGeom prst="rect">
            <a:avLst/>
          </a:prstGeom>
        </p:spPr>
      </p:pic>
    </p:spTree>
    <p:extLst>
      <p:ext uri="{BB962C8B-B14F-4D97-AF65-F5344CB8AC3E}">
        <p14:creationId xmlns:p14="http://schemas.microsoft.com/office/powerpoint/2010/main" val="164407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0BB3-B5D4-714C-8A24-550371B770BC}"/>
              </a:ext>
            </a:extLst>
          </p:cNvPr>
          <p:cNvSpPr>
            <a:spLocks noGrp="1"/>
          </p:cNvSpPr>
          <p:nvPr>
            <p:ph type="title"/>
          </p:nvPr>
        </p:nvSpPr>
        <p:spPr/>
        <p:txBody>
          <a:bodyPr/>
          <a:lstStyle/>
          <a:p>
            <a:r>
              <a:rPr lang="en-US" dirty="0"/>
              <a:t>Other important commands: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77134B4F-E856-DD42-8FE4-59C48140DC93}"/>
              </a:ext>
            </a:extLst>
          </p:cNvPr>
          <p:cNvPicPr>
            <a:picLocks noGrp="1" noChangeAspect="1"/>
          </p:cNvPicPr>
          <p:nvPr>
            <p:ph idx="1"/>
          </p:nvPr>
        </p:nvPicPr>
        <p:blipFill>
          <a:blip r:embed="rId2"/>
          <a:stretch>
            <a:fillRect/>
          </a:stretch>
        </p:blipFill>
        <p:spPr>
          <a:xfrm>
            <a:off x="1018484" y="1570444"/>
            <a:ext cx="7574863" cy="4351338"/>
          </a:xfrm>
        </p:spPr>
      </p:pic>
      <p:sp>
        <p:nvSpPr>
          <p:cNvPr id="6" name="Right Arrow 5">
            <a:extLst>
              <a:ext uri="{FF2B5EF4-FFF2-40B4-BE49-F238E27FC236}">
                <a16:creationId xmlns:a16="http://schemas.microsoft.com/office/drawing/2014/main" id="{C926448D-4BDD-E947-9A11-089F91CDE256}"/>
              </a:ext>
            </a:extLst>
          </p:cNvPr>
          <p:cNvSpPr/>
          <p:nvPr/>
        </p:nvSpPr>
        <p:spPr>
          <a:xfrm>
            <a:off x="531628" y="3133060"/>
            <a:ext cx="595423" cy="21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6F4F991-0ABA-B941-8C8F-1F59EDB72181}"/>
              </a:ext>
            </a:extLst>
          </p:cNvPr>
          <p:cNvSpPr/>
          <p:nvPr/>
        </p:nvSpPr>
        <p:spPr>
          <a:xfrm>
            <a:off x="550653" y="3593583"/>
            <a:ext cx="595423" cy="21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8181F29-A898-9444-80AB-560CE92ACB5A}"/>
              </a:ext>
            </a:extLst>
          </p:cNvPr>
          <p:cNvSpPr/>
          <p:nvPr/>
        </p:nvSpPr>
        <p:spPr>
          <a:xfrm>
            <a:off x="550653" y="5011553"/>
            <a:ext cx="595423" cy="21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233F5A8F-2E68-6349-B568-53C2DCE86432}"/>
              </a:ext>
            </a:extLst>
          </p:cNvPr>
          <p:cNvSpPr/>
          <p:nvPr/>
        </p:nvSpPr>
        <p:spPr>
          <a:xfrm>
            <a:off x="541324" y="5430856"/>
            <a:ext cx="595423" cy="212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53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88EC-490A-5548-82BC-9BA34DC6ABA5}"/>
              </a:ext>
            </a:extLst>
          </p:cNvPr>
          <p:cNvSpPr>
            <a:spLocks noGrp="1"/>
          </p:cNvSpPr>
          <p:nvPr>
            <p:ph type="title"/>
          </p:nvPr>
        </p:nvSpPr>
        <p:spPr>
          <a:xfrm>
            <a:off x="628650" y="365126"/>
            <a:ext cx="7886700" cy="804455"/>
          </a:xfrm>
        </p:spPr>
        <p:txBody>
          <a:bodyPr/>
          <a:lstStyle/>
          <a:p>
            <a:pPr algn="ctr"/>
            <a:r>
              <a:rPr lang="en-US" dirty="0"/>
              <a:t>Overview for today’s lecture </a:t>
            </a:r>
          </a:p>
        </p:txBody>
      </p:sp>
      <p:sp>
        <p:nvSpPr>
          <p:cNvPr id="3" name="Content Placeholder 2">
            <a:extLst>
              <a:ext uri="{FF2B5EF4-FFF2-40B4-BE49-F238E27FC236}">
                <a16:creationId xmlns:a16="http://schemas.microsoft.com/office/drawing/2014/main" id="{DC134D02-9203-BE42-8A1A-5B2363F7AB53}"/>
              </a:ext>
            </a:extLst>
          </p:cNvPr>
          <p:cNvSpPr>
            <a:spLocks noGrp="1"/>
          </p:cNvSpPr>
          <p:nvPr>
            <p:ph idx="1"/>
          </p:nvPr>
        </p:nvSpPr>
        <p:spPr>
          <a:xfrm>
            <a:off x="628650" y="1403498"/>
            <a:ext cx="7886700" cy="4773465"/>
          </a:xfrm>
        </p:spPr>
        <p:txBody>
          <a:bodyPr/>
          <a:lstStyle/>
          <a:p>
            <a:r>
              <a:rPr lang="en-US" sz="3200" dirty="0">
                <a:solidFill>
                  <a:sysClr val="windowText" lastClr="000000"/>
                </a:solidFill>
              </a:rPr>
              <a:t>Job Submission recap</a:t>
            </a:r>
          </a:p>
          <a:p>
            <a:pPr lvl="1"/>
            <a:r>
              <a:rPr lang="en-US" sz="2800" dirty="0">
                <a:solidFill>
                  <a:sysClr val="windowText" lastClr="000000"/>
                </a:solidFill>
              </a:rPr>
              <a:t>SLURM directives </a:t>
            </a:r>
          </a:p>
          <a:p>
            <a:pPr lvl="1"/>
            <a:r>
              <a:rPr lang="en-US" sz="2800" dirty="0">
                <a:solidFill>
                  <a:sysClr val="windowText" lastClr="000000"/>
                </a:solidFill>
              </a:rPr>
              <a:t>.out files </a:t>
            </a:r>
          </a:p>
          <a:p>
            <a:pPr marL="457200" lvl="1" indent="0">
              <a:buNone/>
            </a:pPr>
            <a:endParaRPr lang="en-US" sz="2800" dirty="0">
              <a:solidFill>
                <a:sysClr val="windowText" lastClr="000000"/>
              </a:solidFill>
            </a:endParaRPr>
          </a:p>
          <a:p>
            <a:r>
              <a:rPr lang="en-US" sz="3200" dirty="0">
                <a:solidFill>
                  <a:sysClr val="windowText" lastClr="000000"/>
                </a:solidFill>
              </a:rPr>
              <a:t>FASTQC </a:t>
            </a:r>
          </a:p>
          <a:p>
            <a:endParaRPr lang="en-US" b="1" dirty="0">
              <a:solidFill>
                <a:sysClr val="windowText" lastClr="000000"/>
              </a:solidFill>
            </a:endParaRPr>
          </a:p>
          <a:p>
            <a:endParaRPr lang="en-US" dirty="0">
              <a:solidFill>
                <a:sysClr val="windowText" lastClr="000000"/>
              </a:solidFill>
            </a:endParaRPr>
          </a:p>
        </p:txBody>
      </p:sp>
    </p:spTree>
    <p:extLst>
      <p:ext uri="{BB962C8B-B14F-4D97-AF65-F5344CB8AC3E}">
        <p14:creationId xmlns:p14="http://schemas.microsoft.com/office/powerpoint/2010/main" val="1633985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0F9E87-0C3E-6743-A8E2-2118196E54CB}"/>
              </a:ext>
            </a:extLst>
          </p:cNvPr>
          <p:cNvSpPr>
            <a:spLocks noGrp="1"/>
          </p:cNvSpPr>
          <p:nvPr>
            <p:ph idx="1"/>
          </p:nvPr>
        </p:nvSpPr>
        <p:spPr/>
        <p:txBody>
          <a:bodyPr>
            <a:normAutofit/>
          </a:bodyPr>
          <a:lstStyle/>
          <a:p>
            <a:pPr marL="0" indent="0">
              <a:buNone/>
            </a:pPr>
            <a:r>
              <a:rPr lang="en-US" sz="3200" dirty="0" err="1"/>
              <a:t>Fastq</a:t>
            </a:r>
            <a:r>
              <a:rPr lang="en-US" sz="3200" dirty="0"/>
              <a:t>-dump --</a:t>
            </a:r>
            <a:r>
              <a:rPr lang="en-US" sz="3200" dirty="0" err="1"/>
              <a:t>gunzip</a:t>
            </a:r>
            <a:r>
              <a:rPr lang="en-US" sz="3200" dirty="0"/>
              <a:t> SRR#1 -&gt; </a:t>
            </a:r>
            <a:r>
              <a:rPr lang="en-US" sz="3200" dirty="0">
                <a:solidFill>
                  <a:srgbClr val="FF0000"/>
                </a:solidFill>
              </a:rPr>
              <a:t>.out </a:t>
            </a:r>
            <a:r>
              <a:rPr lang="en-US" sz="3200" dirty="0"/>
              <a:t>file #1</a:t>
            </a:r>
          </a:p>
          <a:p>
            <a:pPr marL="0" indent="0">
              <a:buNone/>
            </a:pPr>
            <a:endParaRPr lang="en-US" sz="3200" dirty="0"/>
          </a:p>
          <a:p>
            <a:pPr marL="0" indent="0">
              <a:buNone/>
            </a:pPr>
            <a:r>
              <a:rPr lang="en-US" sz="3200" dirty="0" err="1"/>
              <a:t>Fastq</a:t>
            </a:r>
            <a:r>
              <a:rPr lang="en-US" sz="3200" dirty="0"/>
              <a:t>-dump --</a:t>
            </a:r>
            <a:r>
              <a:rPr lang="en-US" sz="3200" dirty="0" err="1"/>
              <a:t>gunzip</a:t>
            </a:r>
            <a:r>
              <a:rPr lang="en-US" sz="3200" dirty="0"/>
              <a:t> SRR#2 -&gt; </a:t>
            </a:r>
            <a:r>
              <a:rPr lang="en-US" sz="3200" dirty="0">
                <a:solidFill>
                  <a:srgbClr val="FF0000"/>
                </a:solidFill>
              </a:rPr>
              <a:t>.out </a:t>
            </a:r>
            <a:r>
              <a:rPr lang="en-US" sz="3200" dirty="0"/>
              <a:t>file #2</a:t>
            </a:r>
          </a:p>
          <a:p>
            <a:pPr marL="0" indent="0">
              <a:buNone/>
            </a:pPr>
            <a:endParaRPr lang="en-US" sz="3200" dirty="0"/>
          </a:p>
          <a:p>
            <a:pPr marL="0" indent="0">
              <a:buNone/>
            </a:pPr>
            <a:r>
              <a:rPr lang="en-US" sz="3200" dirty="0" err="1"/>
              <a:t>Fastq</a:t>
            </a:r>
            <a:r>
              <a:rPr lang="en-US" sz="3200" dirty="0"/>
              <a:t>-dump --</a:t>
            </a:r>
            <a:r>
              <a:rPr lang="en-US" sz="3200" dirty="0" err="1"/>
              <a:t>gunzip</a:t>
            </a:r>
            <a:r>
              <a:rPr lang="en-US" sz="3200" dirty="0"/>
              <a:t> SRR#3 -&gt; </a:t>
            </a:r>
            <a:r>
              <a:rPr lang="en-US" sz="3200" dirty="0">
                <a:solidFill>
                  <a:srgbClr val="FF0000"/>
                </a:solidFill>
              </a:rPr>
              <a:t>.out </a:t>
            </a:r>
            <a:r>
              <a:rPr lang="en-US" sz="3200" dirty="0"/>
              <a:t>file #3</a:t>
            </a:r>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52834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8452" y="534786"/>
            <a:ext cx="6817632" cy="517930"/>
          </a:xfrm>
          <a:prstGeom prst="rect">
            <a:avLst/>
          </a:prstGeom>
        </p:spPr>
        <p:txBody>
          <a:bodyPr vert="horz" wrap="square" lIns="0" tIns="10001" rIns="0" bIns="0" rtlCol="0">
            <a:spAutoFit/>
          </a:bodyPr>
          <a:lstStyle/>
          <a:p>
            <a:pPr marL="9525">
              <a:spcBef>
                <a:spcPts val="79"/>
              </a:spcBef>
            </a:pPr>
            <a:r>
              <a:rPr sz="3300" b="1" spc="-34" dirty="0">
                <a:latin typeface="Times New Roman" panose="02020603050405020304" pitchFamily="18" charset="0"/>
                <a:cs typeface="Times New Roman" panose="02020603050405020304" pitchFamily="18" charset="0"/>
              </a:rPr>
              <a:t>Recording</a:t>
            </a:r>
            <a:r>
              <a:rPr sz="3300" b="1" dirty="0">
                <a:latin typeface="Times New Roman" panose="02020603050405020304" pitchFamily="18" charset="0"/>
                <a:cs typeface="Times New Roman" panose="02020603050405020304" pitchFamily="18" charset="0"/>
              </a:rPr>
              <a:t> </a:t>
            </a:r>
            <a:r>
              <a:rPr sz="3300" b="1" spc="-19" dirty="0">
                <a:latin typeface="Times New Roman" panose="02020603050405020304" pitchFamily="18" charset="0"/>
                <a:cs typeface="Times New Roman" panose="02020603050405020304" pitchFamily="18" charset="0"/>
              </a:rPr>
              <a:t>the</a:t>
            </a:r>
            <a:r>
              <a:rPr sz="3300" b="1" dirty="0">
                <a:latin typeface="Times New Roman" panose="02020603050405020304" pitchFamily="18" charset="0"/>
                <a:cs typeface="Times New Roman" panose="02020603050405020304" pitchFamily="18" charset="0"/>
              </a:rPr>
              <a:t> </a:t>
            </a:r>
            <a:r>
              <a:rPr sz="3300" b="1" spc="-19" dirty="0">
                <a:latin typeface="Times New Roman" panose="02020603050405020304" pitchFamily="18" charset="0"/>
                <a:cs typeface="Times New Roman" panose="02020603050405020304" pitchFamily="18" charset="0"/>
              </a:rPr>
              <a:t>output</a:t>
            </a:r>
            <a:r>
              <a:rPr sz="3300" b="1" dirty="0">
                <a:latin typeface="Times New Roman" panose="02020603050405020304" pitchFamily="18" charset="0"/>
                <a:cs typeface="Times New Roman" panose="02020603050405020304" pitchFamily="18" charset="0"/>
              </a:rPr>
              <a:t> </a:t>
            </a:r>
            <a:r>
              <a:rPr sz="3300" b="1" spc="-23" dirty="0">
                <a:latin typeface="Times New Roman" panose="02020603050405020304" pitchFamily="18" charset="0"/>
                <a:cs typeface="Times New Roman" panose="02020603050405020304" pitchFamily="18" charset="0"/>
              </a:rPr>
              <a:t>of</a:t>
            </a:r>
            <a:r>
              <a:rPr sz="3300" b="1" spc="4" dirty="0">
                <a:latin typeface="Times New Roman" panose="02020603050405020304" pitchFamily="18" charset="0"/>
                <a:cs typeface="Times New Roman" panose="02020603050405020304" pitchFamily="18" charset="0"/>
              </a:rPr>
              <a:t> </a:t>
            </a:r>
            <a:r>
              <a:rPr sz="3300" b="1" spc="-34" dirty="0">
                <a:latin typeface="Times New Roman" panose="02020603050405020304" pitchFamily="18" charset="0"/>
                <a:cs typeface="Times New Roman" panose="02020603050405020304" pitchFamily="18" charset="0"/>
              </a:rPr>
              <a:t>programs</a:t>
            </a:r>
            <a:endParaRPr sz="33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680617" y="1418877"/>
            <a:ext cx="7889081" cy="1545134"/>
          </a:xfrm>
          <a:prstGeom prst="rect">
            <a:avLst/>
          </a:prstGeom>
        </p:spPr>
        <p:txBody>
          <a:bodyPr vert="horz" wrap="square" lIns="0" tIns="36671" rIns="0" bIns="0" rtlCol="0">
            <a:spAutoFit/>
          </a:bodyPr>
          <a:lstStyle/>
          <a:p>
            <a:pPr marL="180975" indent="-171926">
              <a:spcBef>
                <a:spcPts val="289"/>
              </a:spcBef>
              <a:buFont typeface="Arial"/>
              <a:buChar char="•"/>
              <a:tabLst>
                <a:tab pos="181451" algn="l"/>
              </a:tabLst>
            </a:pPr>
            <a:r>
              <a:rPr sz="2100" spc="-11" dirty="0">
                <a:latin typeface="Times New Roman" panose="02020603050405020304" pitchFamily="18" charset="0"/>
                <a:cs typeface="Times New Roman" panose="02020603050405020304" pitchFamily="18" charset="0"/>
              </a:rPr>
              <a:t>Three</a:t>
            </a:r>
            <a:r>
              <a:rPr sz="2100" spc="-4"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data</a:t>
            </a:r>
            <a:r>
              <a:rPr sz="2100" spc="-4" dirty="0">
                <a:latin typeface="Times New Roman" panose="02020603050405020304" pitchFamily="18" charset="0"/>
                <a:cs typeface="Times New Roman" panose="02020603050405020304" pitchFamily="18" charset="0"/>
              </a:rPr>
              <a:t> </a:t>
            </a:r>
            <a:r>
              <a:rPr sz="2100" spc="-11" dirty="0">
                <a:latin typeface="Times New Roman" panose="02020603050405020304" pitchFamily="18" charset="0"/>
                <a:cs typeface="Times New Roman" panose="02020603050405020304" pitchFamily="18" charset="0"/>
              </a:rPr>
              <a:t>streams</a:t>
            </a:r>
            <a:r>
              <a:rPr sz="2100" spc="15" dirty="0">
                <a:latin typeface="Times New Roman" panose="02020603050405020304" pitchFamily="18" charset="0"/>
                <a:cs typeface="Times New Roman" panose="02020603050405020304" pitchFamily="18" charset="0"/>
              </a:rPr>
              <a:t> </a:t>
            </a:r>
            <a:r>
              <a:rPr sz="2100" spc="-19" dirty="0">
                <a:latin typeface="Times New Roman" panose="02020603050405020304" pitchFamily="18" charset="0"/>
                <a:cs typeface="Times New Roman" panose="02020603050405020304" pitchFamily="18" charset="0"/>
              </a:rPr>
              <a:t>exist</a:t>
            </a:r>
            <a:r>
              <a:rPr sz="2100" spc="8" dirty="0">
                <a:latin typeface="Times New Roman" panose="02020603050405020304" pitchFamily="18" charset="0"/>
                <a:cs typeface="Times New Roman" panose="02020603050405020304" pitchFamily="18" charset="0"/>
              </a:rPr>
              <a:t> </a:t>
            </a:r>
            <a:r>
              <a:rPr sz="2100" spc="-19" dirty="0">
                <a:latin typeface="Times New Roman" panose="02020603050405020304" pitchFamily="18" charset="0"/>
                <a:cs typeface="Times New Roman" panose="02020603050405020304" pitchFamily="18" charset="0"/>
              </a:rPr>
              <a:t>for</a:t>
            </a:r>
            <a:r>
              <a:rPr sz="2100" spc="4"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all</a:t>
            </a:r>
            <a:r>
              <a:rPr sz="2100" spc="-19"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Linux</a:t>
            </a:r>
            <a:r>
              <a:rPr sz="2100" spc="11"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programs</a:t>
            </a:r>
            <a:endParaRPr sz="2100" dirty="0">
              <a:latin typeface="Times New Roman" panose="02020603050405020304" pitchFamily="18" charset="0"/>
              <a:cs typeface="Times New Roman" panose="02020603050405020304" pitchFamily="18" charset="0"/>
            </a:endParaRPr>
          </a:p>
          <a:p>
            <a:pPr marL="523875" lvl="1" indent="-171926">
              <a:spcBef>
                <a:spcPts val="184"/>
              </a:spcBef>
              <a:buFont typeface="Arial"/>
              <a:buChar char="•"/>
              <a:tabLst>
                <a:tab pos="524351" algn="l"/>
                <a:tab pos="1381125" algn="l"/>
              </a:tabLst>
            </a:pPr>
            <a:r>
              <a:rPr spc="-8" dirty="0">
                <a:latin typeface="Times New Roman" panose="02020603050405020304" pitchFamily="18" charset="0"/>
                <a:cs typeface="Times New Roman" panose="02020603050405020304" pitchFamily="18" charset="0"/>
              </a:rPr>
              <a:t>STDIN	(Standard</a:t>
            </a:r>
            <a:r>
              <a:rPr spc="-26"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Input</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t>
            </a:r>
            <a:r>
              <a:rPr spc="-11"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11" dirty="0">
                <a:latin typeface="Times New Roman" panose="02020603050405020304" pitchFamily="18" charset="0"/>
                <a:cs typeface="Times New Roman" panose="02020603050405020304" pitchFamily="18" charset="0"/>
              </a:rPr>
              <a:t> </a:t>
            </a:r>
            <a:r>
              <a:rPr spc="-19" dirty="0">
                <a:latin typeface="Times New Roman" panose="02020603050405020304" pitchFamily="18" charset="0"/>
                <a:cs typeface="Times New Roman" panose="02020603050405020304" pitchFamily="18" charset="0"/>
              </a:rPr>
              <a:t>way</a:t>
            </a:r>
            <a:r>
              <a:rPr spc="-11" dirty="0">
                <a:latin typeface="Times New Roman" panose="02020603050405020304" pitchFamily="18" charset="0"/>
                <a:cs typeface="Times New Roman" panose="02020603050405020304" pitchFamily="18" charset="0"/>
              </a:rPr>
              <a:t> to</a:t>
            </a:r>
            <a:r>
              <a:rPr spc="-8"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send</a:t>
            </a:r>
            <a:r>
              <a:rPr spc="-8"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data into</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4"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program)</a:t>
            </a:r>
            <a:endParaRPr dirty="0">
              <a:latin typeface="Times New Roman" panose="02020603050405020304" pitchFamily="18" charset="0"/>
              <a:cs typeface="Times New Roman" panose="02020603050405020304" pitchFamily="18" charset="0"/>
            </a:endParaRPr>
          </a:p>
          <a:p>
            <a:pPr marL="523875" lvl="1" indent="-171926">
              <a:spcBef>
                <a:spcPts val="164"/>
              </a:spcBef>
              <a:buFont typeface="Arial"/>
              <a:buChar char="•"/>
              <a:tabLst>
                <a:tab pos="524351" algn="l"/>
              </a:tabLst>
            </a:pPr>
            <a:r>
              <a:rPr spc="-8" dirty="0">
                <a:latin typeface="Times New Roman" panose="02020603050405020304" pitchFamily="18" charset="0"/>
                <a:cs typeface="Times New Roman" panose="02020603050405020304" pitchFamily="18" charset="0"/>
              </a:rPr>
              <a:t>STDOUT</a:t>
            </a:r>
            <a:r>
              <a:rPr spc="323"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(Standard</a:t>
            </a:r>
            <a:r>
              <a:rPr spc="-23"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Output </a:t>
            </a:r>
            <a:r>
              <a:rPr dirty="0">
                <a:latin typeface="Times New Roman" panose="02020603050405020304" pitchFamily="18" charset="0"/>
                <a:cs typeface="Times New Roman" panose="02020603050405020304" pitchFamily="18" charset="0"/>
              </a:rPr>
              <a:t>-</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8" dirty="0">
                <a:latin typeface="Times New Roman" panose="02020603050405020304" pitchFamily="18" charset="0"/>
                <a:cs typeface="Times New Roman" panose="02020603050405020304" pitchFamily="18" charset="0"/>
              </a:rPr>
              <a:t> </a:t>
            </a:r>
            <a:r>
              <a:rPr spc="-19" dirty="0">
                <a:latin typeface="Times New Roman" panose="02020603050405020304" pitchFamily="18" charset="0"/>
                <a:cs typeface="Times New Roman" panose="02020603050405020304" pitchFamily="18" charset="0"/>
              </a:rPr>
              <a:t>way</a:t>
            </a:r>
            <a:r>
              <a:rPr spc="-8"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to</a:t>
            </a:r>
            <a:r>
              <a:rPr spc="-8"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send </a:t>
            </a:r>
            <a:r>
              <a:rPr spc="-8" dirty="0">
                <a:latin typeface="Times New Roman" panose="02020603050405020304" pitchFamily="18" charset="0"/>
                <a:cs typeface="Times New Roman" panose="02020603050405020304" pitchFamily="18" charset="0"/>
              </a:rPr>
              <a:t>expected</a:t>
            </a:r>
            <a:r>
              <a:rPr spc="-4"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data </a:t>
            </a:r>
            <a:r>
              <a:rPr spc="-4" dirty="0">
                <a:latin typeface="Times New Roman" panose="02020603050405020304" pitchFamily="18" charset="0"/>
                <a:cs typeface="Times New Roman" panose="02020603050405020304" pitchFamily="18" charset="0"/>
              </a:rPr>
              <a:t>out</a:t>
            </a:r>
            <a:r>
              <a:rPr spc="-8"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of</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a:t>
            </a:r>
            <a:r>
              <a:rPr spc="4"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program)</a:t>
            </a:r>
            <a:endParaRPr dirty="0">
              <a:latin typeface="Times New Roman" panose="02020603050405020304" pitchFamily="18" charset="0"/>
              <a:cs typeface="Times New Roman" panose="02020603050405020304" pitchFamily="18" charset="0"/>
            </a:endParaRPr>
          </a:p>
          <a:p>
            <a:pPr marL="523875" lvl="1" indent="-171926">
              <a:spcBef>
                <a:spcPts val="150"/>
              </a:spcBef>
              <a:buFont typeface="Arial"/>
              <a:buChar char="•"/>
              <a:tabLst>
                <a:tab pos="524351" algn="l"/>
                <a:tab pos="1381125" algn="l"/>
              </a:tabLst>
            </a:pPr>
            <a:r>
              <a:rPr spc="-8" dirty="0">
                <a:latin typeface="Times New Roman" panose="02020603050405020304" pitchFamily="18" charset="0"/>
                <a:cs typeface="Times New Roman" panose="02020603050405020304" pitchFamily="18" charset="0"/>
              </a:rPr>
              <a:t>STDERR	(Standard</a:t>
            </a:r>
            <a:r>
              <a:rPr spc="-26"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Error</a:t>
            </a:r>
            <a:r>
              <a:rPr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8" dirty="0">
                <a:latin typeface="Times New Roman" panose="02020603050405020304" pitchFamily="18" charset="0"/>
                <a:cs typeface="Times New Roman" panose="02020603050405020304" pitchFamily="18" charset="0"/>
              </a:rPr>
              <a:t> </a:t>
            </a:r>
            <a:r>
              <a:rPr spc="-23" dirty="0">
                <a:latin typeface="Times New Roman" panose="02020603050405020304" pitchFamily="18" charset="0"/>
                <a:cs typeface="Times New Roman" panose="02020603050405020304" pitchFamily="18" charset="0"/>
              </a:rPr>
              <a:t>way</a:t>
            </a:r>
            <a:r>
              <a:rPr spc="-4"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to </a:t>
            </a:r>
            <a:r>
              <a:rPr spc="-4" dirty="0">
                <a:latin typeface="Times New Roman" panose="02020603050405020304" pitchFamily="18" charset="0"/>
                <a:cs typeface="Times New Roman" panose="02020603050405020304" pitchFamily="18" charset="0"/>
              </a:rPr>
              <a:t>send</a:t>
            </a:r>
            <a:r>
              <a:rPr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errors</a:t>
            </a:r>
            <a:r>
              <a:rPr spc="-15"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or warnings</a:t>
            </a:r>
            <a:r>
              <a:rPr spc="-15"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out</a:t>
            </a:r>
            <a:r>
              <a:rPr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of</a:t>
            </a:r>
            <a:r>
              <a:rPr dirty="0">
                <a:latin typeface="Times New Roman" panose="02020603050405020304" pitchFamily="18" charset="0"/>
                <a:cs typeface="Times New Roman" panose="02020603050405020304" pitchFamily="18" charset="0"/>
              </a:rPr>
              <a:t> the</a:t>
            </a:r>
            <a:r>
              <a:rPr spc="4"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program)</a:t>
            </a:r>
            <a:endParaRPr dirty="0">
              <a:latin typeface="Times New Roman" panose="02020603050405020304" pitchFamily="18" charset="0"/>
              <a:cs typeface="Times New Roman" panose="02020603050405020304" pitchFamily="18" charset="0"/>
            </a:endParaRPr>
          </a:p>
        </p:txBody>
      </p:sp>
      <p:sp>
        <p:nvSpPr>
          <p:cNvPr id="4" name="object 4"/>
          <p:cNvSpPr txBox="1"/>
          <p:nvPr/>
        </p:nvSpPr>
        <p:spPr>
          <a:xfrm>
            <a:off x="680617" y="4508580"/>
            <a:ext cx="7637621" cy="930543"/>
          </a:xfrm>
          <a:prstGeom prst="rect">
            <a:avLst/>
          </a:prstGeom>
        </p:spPr>
        <p:txBody>
          <a:bodyPr vert="horz" wrap="square" lIns="0" tIns="45244" rIns="0" bIns="0" rtlCol="0">
            <a:spAutoFit/>
          </a:bodyPr>
          <a:lstStyle/>
          <a:p>
            <a:pPr marL="180975" marR="3810" indent="-171926">
              <a:lnSpc>
                <a:spcPts val="2273"/>
              </a:lnSpc>
              <a:spcBef>
                <a:spcPts val="356"/>
              </a:spcBef>
              <a:buFont typeface="Arial"/>
              <a:buChar char="•"/>
              <a:tabLst>
                <a:tab pos="181451" algn="l"/>
              </a:tabLst>
            </a:pPr>
            <a:r>
              <a:rPr sz="2100" spc="-11" dirty="0">
                <a:latin typeface="Times New Roman" panose="02020603050405020304" pitchFamily="18" charset="0"/>
                <a:cs typeface="Times New Roman" panose="02020603050405020304" pitchFamily="18" charset="0"/>
              </a:rPr>
              <a:t>By</a:t>
            </a:r>
            <a:r>
              <a:rPr sz="2100"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default</a:t>
            </a:r>
            <a:r>
              <a:rPr sz="2100" spc="19"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STDOUT</a:t>
            </a:r>
            <a:r>
              <a:rPr sz="2100" spc="8"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and</a:t>
            </a:r>
            <a:r>
              <a:rPr sz="2100" spc="8"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STDERR</a:t>
            </a:r>
            <a:r>
              <a:rPr sz="2100" spc="15" dirty="0">
                <a:latin typeface="Times New Roman" panose="02020603050405020304" pitchFamily="18" charset="0"/>
                <a:cs typeface="Times New Roman" panose="02020603050405020304" pitchFamily="18" charset="0"/>
              </a:rPr>
              <a:t> </a:t>
            </a:r>
            <a:r>
              <a:rPr sz="2100" spc="-11" dirty="0">
                <a:latin typeface="Times New Roman" panose="02020603050405020304" pitchFamily="18" charset="0"/>
                <a:cs typeface="Times New Roman" panose="02020603050405020304" pitchFamily="18" charset="0"/>
              </a:rPr>
              <a:t>are</a:t>
            </a:r>
            <a:r>
              <a:rPr sz="2100" spc="-4"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connected</a:t>
            </a:r>
            <a:r>
              <a:rPr sz="2100" spc="11"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to</a:t>
            </a:r>
            <a:r>
              <a:rPr sz="2100" dirty="0">
                <a:latin typeface="Times New Roman" panose="02020603050405020304" pitchFamily="18" charset="0"/>
                <a:cs typeface="Times New Roman" panose="02020603050405020304" pitchFamily="18" charset="0"/>
              </a:rPr>
              <a:t> </a:t>
            </a:r>
            <a:r>
              <a:rPr sz="2100" spc="-11" dirty="0">
                <a:latin typeface="Times New Roman" panose="02020603050405020304" pitchFamily="18" charset="0"/>
                <a:cs typeface="Times New Roman" panose="02020603050405020304" pitchFamily="18" charset="0"/>
              </a:rPr>
              <a:t>your</a:t>
            </a:r>
            <a:r>
              <a:rPr sz="2100"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shell,</a:t>
            </a:r>
            <a:r>
              <a:rPr sz="2100" spc="19"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so</a:t>
            </a:r>
            <a:r>
              <a:rPr sz="2100" spc="8"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when </a:t>
            </a:r>
            <a:r>
              <a:rPr sz="2100" spc="-461"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you</a:t>
            </a:r>
            <a:r>
              <a:rPr sz="2100" spc="4"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see</a:t>
            </a:r>
            <a:r>
              <a:rPr sz="2100" spc="-4"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text</a:t>
            </a:r>
            <a:r>
              <a:rPr sz="2100" dirty="0">
                <a:latin typeface="Times New Roman" panose="02020603050405020304" pitchFamily="18" charset="0"/>
                <a:cs typeface="Times New Roman" panose="02020603050405020304" pitchFamily="18" charset="0"/>
              </a:rPr>
              <a:t> </a:t>
            </a:r>
            <a:r>
              <a:rPr sz="2100" spc="-8" dirty="0">
                <a:latin typeface="Times New Roman" panose="02020603050405020304" pitchFamily="18" charset="0"/>
                <a:cs typeface="Times New Roman" panose="02020603050405020304" pitchFamily="18" charset="0"/>
              </a:rPr>
              <a:t>coming</a:t>
            </a:r>
            <a:r>
              <a:rPr sz="2100" spc="11"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from</a:t>
            </a:r>
            <a:r>
              <a:rPr sz="2100" spc="11"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a</a:t>
            </a:r>
            <a:r>
              <a:rPr sz="2100"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program,</a:t>
            </a:r>
            <a:r>
              <a:rPr sz="2100" spc="11"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it's</a:t>
            </a:r>
            <a:r>
              <a:rPr sz="2100" spc="4" dirty="0">
                <a:latin typeface="Times New Roman" panose="02020603050405020304" pitchFamily="18" charset="0"/>
                <a:cs typeface="Times New Roman" panose="02020603050405020304" pitchFamily="18" charset="0"/>
              </a:rPr>
              <a:t> </a:t>
            </a:r>
            <a:r>
              <a:rPr sz="2100" spc="-11" dirty="0">
                <a:latin typeface="Times New Roman" panose="02020603050405020304" pitchFamily="18" charset="0"/>
                <a:cs typeface="Times New Roman" panose="02020603050405020304" pitchFamily="18" charset="0"/>
              </a:rPr>
              <a:t>coming</a:t>
            </a:r>
            <a:r>
              <a:rPr sz="2100" spc="15" dirty="0">
                <a:latin typeface="Times New Roman" panose="02020603050405020304" pitchFamily="18" charset="0"/>
                <a:cs typeface="Times New Roman" panose="02020603050405020304" pitchFamily="18" charset="0"/>
              </a:rPr>
              <a:t> </a:t>
            </a:r>
            <a:r>
              <a:rPr sz="2100" spc="-15" dirty="0">
                <a:latin typeface="Times New Roman" panose="02020603050405020304" pitchFamily="18" charset="0"/>
                <a:cs typeface="Times New Roman" panose="02020603050405020304" pitchFamily="18" charset="0"/>
              </a:rPr>
              <a:t>from</a:t>
            </a:r>
            <a:r>
              <a:rPr sz="2100" spc="8" dirty="0">
                <a:latin typeface="Times New Roman" panose="02020603050405020304" pitchFamily="18" charset="0"/>
                <a:cs typeface="Times New Roman" panose="02020603050405020304" pitchFamily="18" charset="0"/>
              </a:rPr>
              <a:t> </a:t>
            </a:r>
            <a:r>
              <a:rPr sz="2100" spc="-4" dirty="0">
                <a:latin typeface="Times New Roman" panose="02020603050405020304" pitchFamily="18" charset="0"/>
                <a:cs typeface="Times New Roman" panose="02020603050405020304" pitchFamily="18" charset="0"/>
              </a:rPr>
              <a:t>these</a:t>
            </a:r>
            <a:r>
              <a:rPr sz="2100" spc="4" dirty="0">
                <a:latin typeface="Times New Roman" panose="02020603050405020304" pitchFamily="18" charset="0"/>
                <a:cs typeface="Times New Roman" panose="02020603050405020304" pitchFamily="18" charset="0"/>
              </a:rPr>
              <a:t> </a:t>
            </a:r>
            <a:r>
              <a:rPr sz="2100" spc="-11" dirty="0">
                <a:latin typeface="Times New Roman" panose="02020603050405020304" pitchFamily="18" charset="0"/>
                <a:cs typeface="Times New Roman" panose="02020603050405020304" pitchFamily="18" charset="0"/>
              </a:rPr>
              <a:t>streams.</a:t>
            </a:r>
            <a:endParaRPr sz="21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3473294" y="3434990"/>
            <a:ext cx="1600676" cy="440505"/>
          </a:xfrm>
          <a:prstGeom prst="rect">
            <a:avLst/>
          </a:prstGeom>
        </p:spPr>
        <p:txBody>
          <a:bodyPr vert="horz" wrap="square" lIns="0" tIns="9525" rIns="0" bIns="0" rtlCol="0">
            <a:spAutoFit/>
          </a:bodyPr>
          <a:lstStyle/>
          <a:p>
            <a:pPr marL="9525">
              <a:spcBef>
                <a:spcPts val="75"/>
              </a:spcBef>
            </a:pPr>
            <a:r>
              <a:rPr sz="2800" spc="-4" dirty="0">
                <a:latin typeface="Times New Roman" panose="02020603050405020304" pitchFamily="18" charset="0"/>
                <a:cs typeface="Times New Roman" panose="02020603050405020304" pitchFamily="18" charset="0"/>
              </a:rPr>
              <a:t>p</a:t>
            </a:r>
            <a:r>
              <a:rPr sz="2800" spc="-60" dirty="0">
                <a:latin typeface="Times New Roman" panose="02020603050405020304" pitchFamily="18" charset="0"/>
                <a:cs typeface="Times New Roman" panose="02020603050405020304" pitchFamily="18" charset="0"/>
              </a:rPr>
              <a:t>r</a:t>
            </a:r>
            <a:r>
              <a:rPr sz="2800" spc="-4" dirty="0">
                <a:latin typeface="Times New Roman" panose="02020603050405020304" pitchFamily="18" charset="0"/>
                <a:cs typeface="Times New Roman" panose="02020603050405020304" pitchFamily="18" charset="0"/>
              </a:rPr>
              <a:t>og</a:t>
            </a:r>
            <a:r>
              <a:rPr sz="2800" spc="-83" dirty="0">
                <a:latin typeface="Times New Roman" panose="02020603050405020304" pitchFamily="18" charset="0"/>
                <a:cs typeface="Times New Roman" panose="02020603050405020304" pitchFamily="18" charset="0"/>
              </a:rPr>
              <a:t>r</a:t>
            </a:r>
            <a:r>
              <a:rPr sz="2800" dirty="0">
                <a:latin typeface="Times New Roman" panose="02020603050405020304" pitchFamily="18" charset="0"/>
                <a:cs typeface="Times New Roman" panose="02020603050405020304" pitchFamily="18" charset="0"/>
              </a:rPr>
              <a:t>am</a:t>
            </a:r>
          </a:p>
        </p:txBody>
      </p:sp>
      <p:grpSp>
        <p:nvGrpSpPr>
          <p:cNvPr id="6" name="object 6"/>
          <p:cNvGrpSpPr/>
          <p:nvPr/>
        </p:nvGrpSpPr>
        <p:grpSpPr>
          <a:xfrm>
            <a:off x="2308577" y="3452320"/>
            <a:ext cx="1025366" cy="472440"/>
            <a:chOff x="3223260" y="4143755"/>
            <a:chExt cx="1367155" cy="629920"/>
          </a:xfrm>
        </p:grpSpPr>
        <p:sp>
          <p:nvSpPr>
            <p:cNvPr id="7" name="object 7"/>
            <p:cNvSpPr/>
            <p:nvPr/>
          </p:nvSpPr>
          <p:spPr>
            <a:xfrm>
              <a:off x="3229356" y="4149851"/>
              <a:ext cx="1355090" cy="617220"/>
            </a:xfrm>
            <a:custGeom>
              <a:avLst/>
              <a:gdLst/>
              <a:ahLst/>
              <a:cxnLst/>
              <a:rect l="l" t="t" r="r" b="b"/>
              <a:pathLst>
                <a:path w="1355089" h="617220">
                  <a:moveTo>
                    <a:pt x="1046226" y="0"/>
                  </a:moveTo>
                  <a:lnTo>
                    <a:pt x="1046226" y="154305"/>
                  </a:lnTo>
                  <a:lnTo>
                    <a:pt x="0" y="154305"/>
                  </a:lnTo>
                  <a:lnTo>
                    <a:pt x="0" y="462915"/>
                  </a:lnTo>
                  <a:lnTo>
                    <a:pt x="1046226" y="462915"/>
                  </a:lnTo>
                  <a:lnTo>
                    <a:pt x="1046226" y="617220"/>
                  </a:lnTo>
                  <a:lnTo>
                    <a:pt x="1354835" y="308610"/>
                  </a:lnTo>
                  <a:lnTo>
                    <a:pt x="1046226" y="0"/>
                  </a:lnTo>
                  <a:close/>
                </a:path>
              </a:pathLst>
            </a:custGeom>
            <a:solidFill>
              <a:srgbClr val="5B9BD4"/>
            </a:solidFill>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sp>
          <p:nvSpPr>
            <p:cNvPr id="8" name="object 8"/>
            <p:cNvSpPr/>
            <p:nvPr/>
          </p:nvSpPr>
          <p:spPr>
            <a:xfrm>
              <a:off x="3229356" y="4149851"/>
              <a:ext cx="1355090" cy="617220"/>
            </a:xfrm>
            <a:custGeom>
              <a:avLst/>
              <a:gdLst/>
              <a:ahLst/>
              <a:cxnLst/>
              <a:rect l="l" t="t" r="r" b="b"/>
              <a:pathLst>
                <a:path w="1355089" h="617220">
                  <a:moveTo>
                    <a:pt x="0" y="154305"/>
                  </a:moveTo>
                  <a:lnTo>
                    <a:pt x="1046226" y="154305"/>
                  </a:lnTo>
                  <a:lnTo>
                    <a:pt x="1046226" y="0"/>
                  </a:lnTo>
                  <a:lnTo>
                    <a:pt x="1354835" y="308610"/>
                  </a:lnTo>
                  <a:lnTo>
                    <a:pt x="1046226" y="617220"/>
                  </a:lnTo>
                  <a:lnTo>
                    <a:pt x="1046226" y="462915"/>
                  </a:lnTo>
                  <a:lnTo>
                    <a:pt x="0" y="462915"/>
                  </a:lnTo>
                  <a:lnTo>
                    <a:pt x="0" y="154305"/>
                  </a:lnTo>
                  <a:close/>
                </a:path>
              </a:pathLst>
            </a:custGeom>
            <a:ln w="12192">
              <a:solidFill>
                <a:srgbClr val="41709C"/>
              </a:solidFill>
            </a:ln>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grpSp>
      <p:grpSp>
        <p:nvGrpSpPr>
          <p:cNvPr id="9" name="object 9"/>
          <p:cNvGrpSpPr/>
          <p:nvPr/>
        </p:nvGrpSpPr>
        <p:grpSpPr>
          <a:xfrm>
            <a:off x="5448397" y="3744929"/>
            <a:ext cx="1026795" cy="472440"/>
            <a:chOff x="7409688" y="4533900"/>
            <a:chExt cx="1369060" cy="629920"/>
          </a:xfrm>
        </p:grpSpPr>
        <p:sp>
          <p:nvSpPr>
            <p:cNvPr id="10" name="object 10"/>
            <p:cNvSpPr/>
            <p:nvPr/>
          </p:nvSpPr>
          <p:spPr>
            <a:xfrm>
              <a:off x="7415784" y="4539995"/>
              <a:ext cx="1356360" cy="617220"/>
            </a:xfrm>
            <a:custGeom>
              <a:avLst/>
              <a:gdLst/>
              <a:ahLst/>
              <a:cxnLst/>
              <a:rect l="l" t="t" r="r" b="b"/>
              <a:pathLst>
                <a:path w="1356359" h="617220">
                  <a:moveTo>
                    <a:pt x="1047750" y="0"/>
                  </a:moveTo>
                  <a:lnTo>
                    <a:pt x="1047750" y="154304"/>
                  </a:lnTo>
                  <a:lnTo>
                    <a:pt x="0" y="154304"/>
                  </a:lnTo>
                  <a:lnTo>
                    <a:pt x="0" y="462914"/>
                  </a:lnTo>
                  <a:lnTo>
                    <a:pt x="1047750" y="462914"/>
                  </a:lnTo>
                  <a:lnTo>
                    <a:pt x="1047750" y="617219"/>
                  </a:lnTo>
                  <a:lnTo>
                    <a:pt x="1356360" y="308609"/>
                  </a:lnTo>
                  <a:lnTo>
                    <a:pt x="1047750" y="0"/>
                  </a:lnTo>
                  <a:close/>
                </a:path>
              </a:pathLst>
            </a:custGeom>
            <a:solidFill>
              <a:srgbClr val="FF0000"/>
            </a:solidFill>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sp>
          <p:nvSpPr>
            <p:cNvPr id="11" name="object 11"/>
            <p:cNvSpPr/>
            <p:nvPr/>
          </p:nvSpPr>
          <p:spPr>
            <a:xfrm>
              <a:off x="7415784" y="4539995"/>
              <a:ext cx="1356360" cy="617220"/>
            </a:xfrm>
            <a:custGeom>
              <a:avLst/>
              <a:gdLst/>
              <a:ahLst/>
              <a:cxnLst/>
              <a:rect l="l" t="t" r="r" b="b"/>
              <a:pathLst>
                <a:path w="1356359" h="617220">
                  <a:moveTo>
                    <a:pt x="0" y="154304"/>
                  </a:moveTo>
                  <a:lnTo>
                    <a:pt x="1047750" y="154304"/>
                  </a:lnTo>
                  <a:lnTo>
                    <a:pt x="1047750" y="0"/>
                  </a:lnTo>
                  <a:lnTo>
                    <a:pt x="1356360" y="308609"/>
                  </a:lnTo>
                  <a:lnTo>
                    <a:pt x="1047750" y="617219"/>
                  </a:lnTo>
                  <a:lnTo>
                    <a:pt x="1047750" y="462914"/>
                  </a:lnTo>
                  <a:lnTo>
                    <a:pt x="0" y="462914"/>
                  </a:lnTo>
                  <a:lnTo>
                    <a:pt x="0" y="154304"/>
                  </a:lnTo>
                  <a:close/>
                </a:path>
              </a:pathLst>
            </a:custGeom>
            <a:ln w="12192">
              <a:solidFill>
                <a:srgbClr val="C00000"/>
              </a:solidFill>
            </a:ln>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grpSp>
      <p:grpSp>
        <p:nvGrpSpPr>
          <p:cNvPr id="12" name="object 12"/>
          <p:cNvGrpSpPr/>
          <p:nvPr/>
        </p:nvGrpSpPr>
        <p:grpSpPr>
          <a:xfrm>
            <a:off x="5448397" y="3159712"/>
            <a:ext cx="1026795" cy="472440"/>
            <a:chOff x="7409688" y="3753611"/>
            <a:chExt cx="1369060" cy="629920"/>
          </a:xfrm>
        </p:grpSpPr>
        <p:sp>
          <p:nvSpPr>
            <p:cNvPr id="13" name="object 13"/>
            <p:cNvSpPr/>
            <p:nvPr/>
          </p:nvSpPr>
          <p:spPr>
            <a:xfrm>
              <a:off x="7415784" y="3759707"/>
              <a:ext cx="1356360" cy="617220"/>
            </a:xfrm>
            <a:custGeom>
              <a:avLst/>
              <a:gdLst/>
              <a:ahLst/>
              <a:cxnLst/>
              <a:rect l="l" t="t" r="r" b="b"/>
              <a:pathLst>
                <a:path w="1356359" h="617220">
                  <a:moveTo>
                    <a:pt x="1047750" y="0"/>
                  </a:moveTo>
                  <a:lnTo>
                    <a:pt x="1047750" y="154305"/>
                  </a:lnTo>
                  <a:lnTo>
                    <a:pt x="0" y="154305"/>
                  </a:lnTo>
                  <a:lnTo>
                    <a:pt x="0" y="462915"/>
                  </a:lnTo>
                  <a:lnTo>
                    <a:pt x="1047750" y="462915"/>
                  </a:lnTo>
                  <a:lnTo>
                    <a:pt x="1047750" y="617220"/>
                  </a:lnTo>
                  <a:lnTo>
                    <a:pt x="1356360" y="308610"/>
                  </a:lnTo>
                  <a:lnTo>
                    <a:pt x="1047750" y="0"/>
                  </a:lnTo>
                  <a:close/>
                </a:path>
              </a:pathLst>
            </a:custGeom>
            <a:solidFill>
              <a:srgbClr val="6FAC46"/>
            </a:solidFill>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sp>
          <p:nvSpPr>
            <p:cNvPr id="14" name="object 14"/>
            <p:cNvSpPr/>
            <p:nvPr/>
          </p:nvSpPr>
          <p:spPr>
            <a:xfrm>
              <a:off x="7415784" y="3759707"/>
              <a:ext cx="1356360" cy="617220"/>
            </a:xfrm>
            <a:custGeom>
              <a:avLst/>
              <a:gdLst/>
              <a:ahLst/>
              <a:cxnLst/>
              <a:rect l="l" t="t" r="r" b="b"/>
              <a:pathLst>
                <a:path w="1356359" h="617220">
                  <a:moveTo>
                    <a:pt x="0" y="154305"/>
                  </a:moveTo>
                  <a:lnTo>
                    <a:pt x="1047750" y="154305"/>
                  </a:lnTo>
                  <a:lnTo>
                    <a:pt x="1047750" y="0"/>
                  </a:lnTo>
                  <a:lnTo>
                    <a:pt x="1356360" y="308610"/>
                  </a:lnTo>
                  <a:lnTo>
                    <a:pt x="1047750" y="617220"/>
                  </a:lnTo>
                  <a:lnTo>
                    <a:pt x="1047750" y="462915"/>
                  </a:lnTo>
                  <a:lnTo>
                    <a:pt x="0" y="462915"/>
                  </a:lnTo>
                  <a:lnTo>
                    <a:pt x="0" y="154305"/>
                  </a:lnTo>
                  <a:close/>
                </a:path>
              </a:pathLst>
            </a:custGeom>
            <a:ln w="12192">
              <a:solidFill>
                <a:srgbClr val="507D31"/>
              </a:solidFill>
            </a:ln>
          </p:spPr>
          <p:txBody>
            <a:bodyPr wrap="square" lIns="0" tIns="0" rIns="0" bIns="0" rtlCol="0"/>
            <a:lstStyle/>
            <a:p>
              <a:endParaRPr sz="1350">
                <a:latin typeface="Times New Roman" panose="02020603050405020304" pitchFamily="18" charset="0"/>
                <a:cs typeface="Times New Roman" panose="02020603050405020304" pitchFamily="18" charset="0"/>
              </a:endParaRPr>
            </a:p>
          </p:txBody>
        </p:sp>
      </p:grpSp>
      <p:sp>
        <p:nvSpPr>
          <p:cNvPr id="15" name="object 15"/>
          <p:cNvSpPr txBox="1"/>
          <p:nvPr/>
        </p:nvSpPr>
        <p:spPr>
          <a:xfrm>
            <a:off x="1095472" y="3468096"/>
            <a:ext cx="1140143" cy="440505"/>
          </a:xfrm>
          <a:prstGeom prst="rect">
            <a:avLst/>
          </a:prstGeom>
        </p:spPr>
        <p:txBody>
          <a:bodyPr vert="horz" wrap="square" lIns="0" tIns="9525" rIns="0" bIns="0" rtlCol="0">
            <a:spAutoFit/>
          </a:bodyPr>
          <a:lstStyle/>
          <a:p>
            <a:pPr marL="9525">
              <a:spcBef>
                <a:spcPts val="75"/>
              </a:spcBef>
            </a:pPr>
            <a:r>
              <a:rPr sz="2800" spc="-30" dirty="0">
                <a:latin typeface="Times New Roman" panose="02020603050405020304" pitchFamily="18" charset="0"/>
                <a:cs typeface="Times New Roman" panose="02020603050405020304" pitchFamily="18" charset="0"/>
              </a:rPr>
              <a:t>S</a:t>
            </a:r>
            <a:r>
              <a:rPr sz="2800" spc="-4" dirty="0">
                <a:latin typeface="Times New Roman" panose="02020603050405020304" pitchFamily="18" charset="0"/>
                <a:cs typeface="Times New Roman" panose="02020603050405020304" pitchFamily="18" charset="0"/>
              </a:rPr>
              <a:t>TDIN</a:t>
            </a:r>
            <a:endParaRPr sz="2800" dirty="0">
              <a:latin typeface="Times New Roman" panose="02020603050405020304" pitchFamily="18" charset="0"/>
              <a:cs typeface="Times New Roman" panose="02020603050405020304" pitchFamily="18" charset="0"/>
            </a:endParaRPr>
          </a:p>
        </p:txBody>
      </p:sp>
      <p:sp>
        <p:nvSpPr>
          <p:cNvPr id="16" name="object 16"/>
          <p:cNvSpPr txBox="1"/>
          <p:nvPr/>
        </p:nvSpPr>
        <p:spPr>
          <a:xfrm>
            <a:off x="6583259" y="3126208"/>
            <a:ext cx="1986439" cy="1071062"/>
          </a:xfrm>
          <a:prstGeom prst="rect">
            <a:avLst/>
          </a:prstGeom>
        </p:spPr>
        <p:txBody>
          <a:bodyPr vert="horz" wrap="square" lIns="0" tIns="9525" rIns="0" bIns="0" rtlCol="0">
            <a:spAutoFit/>
          </a:bodyPr>
          <a:lstStyle/>
          <a:p>
            <a:pPr marL="9525" marR="3810">
              <a:lnSpc>
                <a:spcPct val="112000"/>
              </a:lnSpc>
              <a:spcBef>
                <a:spcPts val="75"/>
              </a:spcBef>
            </a:pPr>
            <a:r>
              <a:rPr sz="3200" spc="-26" dirty="0">
                <a:latin typeface="Times New Roman" panose="02020603050405020304" pitchFamily="18" charset="0"/>
                <a:cs typeface="Times New Roman" panose="02020603050405020304" pitchFamily="18" charset="0"/>
              </a:rPr>
              <a:t>S</a:t>
            </a:r>
            <a:r>
              <a:rPr sz="3200" spc="-4" dirty="0">
                <a:latin typeface="Times New Roman" panose="02020603050405020304" pitchFamily="18" charset="0"/>
                <a:cs typeface="Times New Roman" panose="02020603050405020304" pitchFamily="18" charset="0"/>
              </a:rPr>
              <a:t>TDOUT  </a:t>
            </a:r>
            <a:r>
              <a:rPr sz="3200" spc="-8" dirty="0">
                <a:latin typeface="Times New Roman" panose="02020603050405020304" pitchFamily="18" charset="0"/>
                <a:cs typeface="Times New Roman" panose="02020603050405020304" pitchFamily="18" charset="0"/>
              </a:rPr>
              <a:t>STDERR</a:t>
            </a: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49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F0B4-E8BE-5848-A245-F1FAEF6B547F}"/>
              </a:ext>
            </a:extLst>
          </p:cNvPr>
          <p:cNvSpPr>
            <a:spLocks noGrp="1"/>
          </p:cNvSpPr>
          <p:nvPr>
            <p:ph type="title"/>
          </p:nvPr>
        </p:nvSpPr>
        <p:spPr/>
        <p:txBody>
          <a:bodyPr>
            <a:normAutofit/>
          </a:bodyPr>
          <a:lstStyle/>
          <a:p>
            <a:r>
              <a:rPr lang="en-US" sz="3600" dirty="0"/>
              <a:t>These will be redirected to .out files </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3CFD040E-D773-8044-BF86-0CD76B3CCCD7}"/>
              </a:ext>
            </a:extLst>
          </p:cNvPr>
          <p:cNvPicPr>
            <a:picLocks noGrp="1" noChangeAspect="1"/>
          </p:cNvPicPr>
          <p:nvPr>
            <p:ph idx="1"/>
          </p:nvPr>
        </p:nvPicPr>
        <p:blipFill>
          <a:blip r:embed="rId2"/>
          <a:stretch>
            <a:fillRect/>
          </a:stretch>
        </p:blipFill>
        <p:spPr>
          <a:xfrm>
            <a:off x="628650" y="1889374"/>
            <a:ext cx="7886700" cy="4223839"/>
          </a:xfrm>
        </p:spPr>
      </p:pic>
    </p:spTree>
    <p:extLst>
      <p:ext uri="{BB962C8B-B14F-4D97-AF65-F5344CB8AC3E}">
        <p14:creationId xmlns:p14="http://schemas.microsoft.com/office/powerpoint/2010/main" val="81983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66E032CB-ACF4-DE47-96A5-6E8A8B401160}"/>
              </a:ext>
            </a:extLst>
          </p:cNvPr>
          <p:cNvPicPr>
            <a:picLocks noGrp="1" noChangeAspect="1"/>
          </p:cNvPicPr>
          <p:nvPr>
            <p:ph idx="1"/>
          </p:nvPr>
        </p:nvPicPr>
        <p:blipFill>
          <a:blip r:embed="rId2"/>
          <a:stretch>
            <a:fillRect/>
          </a:stretch>
        </p:blipFill>
        <p:spPr>
          <a:xfrm>
            <a:off x="763822" y="1260647"/>
            <a:ext cx="7886700" cy="3970545"/>
          </a:xfrm>
        </p:spPr>
      </p:pic>
      <p:sp>
        <p:nvSpPr>
          <p:cNvPr id="6" name="Right Arrow 5">
            <a:extLst>
              <a:ext uri="{FF2B5EF4-FFF2-40B4-BE49-F238E27FC236}">
                <a16:creationId xmlns:a16="http://schemas.microsoft.com/office/drawing/2014/main" id="{4A9148F1-EADD-B742-AA6D-B1EEA22EC54E}"/>
              </a:ext>
            </a:extLst>
          </p:cNvPr>
          <p:cNvSpPr/>
          <p:nvPr/>
        </p:nvSpPr>
        <p:spPr>
          <a:xfrm>
            <a:off x="299409" y="3335082"/>
            <a:ext cx="388138" cy="22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951B79-CED4-7B46-AC56-10FEB56C1888}"/>
              </a:ext>
            </a:extLst>
          </p:cNvPr>
          <p:cNvSpPr/>
          <p:nvPr/>
        </p:nvSpPr>
        <p:spPr>
          <a:xfrm>
            <a:off x="763822" y="3335082"/>
            <a:ext cx="4254745" cy="22682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088F11-91DF-7640-A189-AD2C7235D79C}"/>
              </a:ext>
            </a:extLst>
          </p:cNvPr>
          <p:cNvSpPr txBox="1"/>
          <p:nvPr/>
        </p:nvSpPr>
        <p:spPr>
          <a:xfrm>
            <a:off x="763822" y="517451"/>
            <a:ext cx="6691255" cy="523220"/>
          </a:xfrm>
          <a:prstGeom prst="rect">
            <a:avLst/>
          </a:prstGeom>
          <a:noFill/>
        </p:spPr>
        <p:txBody>
          <a:bodyPr wrap="none" rtlCol="0">
            <a:spAutoFit/>
          </a:bodyPr>
          <a:lstStyle/>
          <a:p>
            <a:r>
              <a:rPr lang="en-US" sz="2800" dirty="0"/>
              <a:t>Any errors will be recorded in these .out files</a:t>
            </a:r>
          </a:p>
        </p:txBody>
      </p:sp>
    </p:spTree>
    <p:extLst>
      <p:ext uri="{BB962C8B-B14F-4D97-AF65-F5344CB8AC3E}">
        <p14:creationId xmlns:p14="http://schemas.microsoft.com/office/powerpoint/2010/main" val="228761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3703" y="596492"/>
            <a:ext cx="6953270" cy="621969"/>
          </a:xfrm>
          <a:prstGeom prst="rect">
            <a:avLst/>
          </a:prstGeom>
        </p:spPr>
        <p:txBody>
          <a:bodyPr vert="horz" wrap="square" lIns="0" tIns="6354" rIns="0" bIns="0" rtlCol="0" anchor="ctr">
            <a:spAutoFit/>
          </a:bodyPr>
          <a:lstStyle/>
          <a:p>
            <a:pPr marL="5776">
              <a:lnSpc>
                <a:spcPct val="100000"/>
              </a:lnSpc>
              <a:spcBef>
                <a:spcPts val="50"/>
              </a:spcBef>
            </a:pPr>
            <a:r>
              <a:rPr sz="4000" spc="2" dirty="0">
                <a:latin typeface="Arial" panose="020B0604020202020204" pitchFamily="34" charset="0"/>
                <a:cs typeface="Arial" panose="020B0604020202020204" pitchFamily="34" charset="0"/>
              </a:rPr>
              <a:t>Data</a:t>
            </a:r>
            <a:r>
              <a:rPr sz="4000" spc="-20" dirty="0">
                <a:latin typeface="Arial" panose="020B0604020202020204" pitchFamily="34" charset="0"/>
                <a:cs typeface="Arial" panose="020B0604020202020204" pitchFamily="34" charset="0"/>
              </a:rPr>
              <a:t> </a:t>
            </a:r>
            <a:r>
              <a:rPr sz="4000" spc="2" dirty="0">
                <a:latin typeface="Arial" panose="020B0604020202020204" pitchFamily="34" charset="0"/>
                <a:cs typeface="Arial" panose="020B0604020202020204" pitchFamily="34" charset="0"/>
              </a:rPr>
              <a:t>management</a:t>
            </a:r>
            <a:r>
              <a:rPr sz="4000" spc="-18" dirty="0">
                <a:latin typeface="Arial" panose="020B0604020202020204" pitchFamily="34" charset="0"/>
                <a:cs typeface="Arial" panose="020B0604020202020204" pitchFamily="34" charset="0"/>
              </a:rPr>
              <a:t> </a:t>
            </a:r>
            <a:r>
              <a:rPr sz="4000" spc="2" dirty="0">
                <a:latin typeface="Arial" panose="020B0604020202020204" pitchFamily="34" charset="0"/>
                <a:cs typeface="Arial" panose="020B0604020202020204" pitchFamily="34" charset="0"/>
              </a:rPr>
              <a:t>planning</a:t>
            </a:r>
            <a:endParaRPr sz="4000" dirty="0">
              <a:latin typeface="Arial" panose="020B0604020202020204" pitchFamily="34" charset="0"/>
              <a:cs typeface="Arial" panose="020B0604020202020204" pitchFamily="34" charset="0"/>
            </a:endParaRPr>
          </a:p>
        </p:txBody>
      </p:sp>
      <p:sp>
        <p:nvSpPr>
          <p:cNvPr id="8" name="object 8"/>
          <p:cNvSpPr txBox="1"/>
          <p:nvPr/>
        </p:nvSpPr>
        <p:spPr>
          <a:xfrm>
            <a:off x="581247" y="1609819"/>
            <a:ext cx="7800205" cy="3924995"/>
          </a:xfrm>
          <a:prstGeom prst="rect">
            <a:avLst/>
          </a:prstGeom>
        </p:spPr>
        <p:txBody>
          <a:bodyPr vert="horz" wrap="square" lIns="0" tIns="6932" rIns="0" bIns="0" rtlCol="0">
            <a:spAutoFit/>
          </a:bodyPr>
          <a:lstStyle/>
          <a:p>
            <a:pPr marL="473661" indent="-457200">
              <a:spcBef>
                <a:spcPts val="55"/>
              </a:spcBef>
              <a:buFont typeface="Arial" panose="020B0604020202020204" pitchFamily="34" charset="0"/>
              <a:buChar char="•"/>
            </a:pPr>
            <a:r>
              <a:rPr lang="en-US" sz="2800" spc="5" dirty="0">
                <a:solidFill>
                  <a:srgbClr val="FF0000"/>
                </a:solidFill>
                <a:latin typeface="Times New Roman" panose="02020603050405020304" pitchFamily="18" charset="0"/>
                <a:cs typeface="Times New Roman" panose="02020603050405020304" pitchFamily="18" charset="0"/>
              </a:rPr>
              <a:t>What</a:t>
            </a:r>
            <a:r>
              <a:rPr lang="en-US" sz="2800" spc="7" dirty="0">
                <a:solidFill>
                  <a:srgbClr val="FF0000"/>
                </a:solidFill>
                <a:latin typeface="Times New Roman" panose="02020603050405020304" pitchFamily="18" charset="0"/>
                <a:cs typeface="Times New Roman" panose="02020603050405020304" pitchFamily="18" charset="0"/>
              </a:rPr>
              <a:t> </a:t>
            </a:r>
            <a:r>
              <a:rPr lang="en-US" sz="2800" spc="2" dirty="0">
                <a:solidFill>
                  <a:srgbClr val="FF0000"/>
                </a:solidFill>
                <a:latin typeface="Times New Roman" panose="02020603050405020304" pitchFamily="18" charset="0"/>
                <a:cs typeface="Times New Roman" panose="02020603050405020304" pitchFamily="18" charset="0"/>
              </a:rPr>
              <a:t>types</a:t>
            </a:r>
            <a:r>
              <a:rPr lang="en-US" sz="2800" spc="7" dirty="0">
                <a:solidFill>
                  <a:srgbClr val="FF0000"/>
                </a:solidFill>
                <a:latin typeface="Times New Roman" panose="02020603050405020304" pitchFamily="18" charset="0"/>
                <a:cs typeface="Times New Roman" panose="02020603050405020304" pitchFamily="18" charset="0"/>
              </a:rPr>
              <a:t> </a:t>
            </a:r>
            <a:r>
              <a:rPr lang="en-US" sz="2800" spc="2" dirty="0">
                <a:solidFill>
                  <a:srgbClr val="FF0000"/>
                </a:solidFill>
                <a:latin typeface="Times New Roman" panose="02020603050405020304" pitchFamily="18" charset="0"/>
                <a:cs typeface="Times New Roman" panose="02020603050405020304" pitchFamily="18" charset="0"/>
              </a:rPr>
              <a:t>of </a:t>
            </a:r>
            <a:r>
              <a:rPr lang="en-US" sz="2800" spc="-466" dirty="0">
                <a:solidFill>
                  <a:srgbClr val="FF0000"/>
                </a:solidFill>
                <a:latin typeface="Times New Roman" panose="02020603050405020304" pitchFamily="18" charset="0"/>
                <a:cs typeface="Times New Roman" panose="02020603050405020304" pitchFamily="18" charset="0"/>
              </a:rPr>
              <a:t> </a:t>
            </a:r>
            <a:r>
              <a:rPr lang="en-US" sz="2800" spc="2" dirty="0">
                <a:solidFill>
                  <a:srgbClr val="FF0000"/>
                </a:solidFill>
                <a:latin typeface="Times New Roman" panose="02020603050405020304" pitchFamily="18" charset="0"/>
                <a:cs typeface="Times New Roman" panose="02020603050405020304" pitchFamily="18" charset="0"/>
              </a:rPr>
              <a:t>intermediate data files will </a:t>
            </a:r>
            <a:r>
              <a:rPr lang="en-US" sz="2800" dirty="0">
                <a:solidFill>
                  <a:srgbClr val="FF0000"/>
                </a:solidFill>
                <a:latin typeface="Times New Roman" panose="02020603050405020304" pitchFamily="18" charset="0"/>
                <a:cs typeface="Times New Roman" panose="02020603050405020304" pitchFamily="18" charset="0"/>
              </a:rPr>
              <a:t>I</a:t>
            </a:r>
            <a:r>
              <a:rPr lang="en-US" sz="2800" spc="2" dirty="0">
                <a:solidFill>
                  <a:srgbClr val="FF0000"/>
                </a:solidFill>
                <a:latin typeface="Times New Roman" panose="02020603050405020304" pitchFamily="18" charset="0"/>
                <a:cs typeface="Times New Roman" panose="02020603050405020304" pitchFamily="18" charset="0"/>
              </a:rPr>
              <a:t> generate?</a:t>
            </a:r>
            <a:endParaRPr lang="en-US" sz="2800" dirty="0">
              <a:solidFill>
                <a:srgbClr val="FF0000"/>
              </a:solidFill>
              <a:latin typeface="Times New Roman" panose="02020603050405020304" pitchFamily="18" charset="0"/>
              <a:cs typeface="Times New Roman" panose="02020603050405020304" pitchFamily="18" charset="0"/>
            </a:endParaRPr>
          </a:p>
          <a:p>
            <a:pPr marL="473661" indent="-457200">
              <a:spcBef>
                <a:spcPts val="55"/>
              </a:spcBef>
              <a:buFont typeface="Arial" panose="020B0604020202020204" pitchFamily="34" charset="0"/>
              <a:buChar char="•"/>
            </a:pPr>
            <a:r>
              <a:rPr sz="2800" spc="2" dirty="0">
                <a:latin typeface="Times New Roman" panose="02020603050405020304" pitchFamily="18" charset="0"/>
                <a:cs typeface="Times New Roman" panose="02020603050405020304" pitchFamily="18" charset="0"/>
              </a:rPr>
              <a:t>Consider</a:t>
            </a:r>
            <a:r>
              <a:rPr sz="2800" spc="5"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the</a:t>
            </a:r>
            <a:r>
              <a:rPr sz="2800" spc="5" dirty="0">
                <a:latin typeface="Times New Roman" panose="02020603050405020304" pitchFamily="18" charset="0"/>
                <a:cs typeface="Times New Roman" panose="02020603050405020304" pitchFamily="18" charset="0"/>
              </a:rPr>
              <a:t> </a:t>
            </a:r>
            <a:r>
              <a:rPr sz="2800" b="1" spc="2" dirty="0">
                <a:latin typeface="Times New Roman" panose="02020603050405020304" pitchFamily="18" charset="0"/>
                <a:cs typeface="Times New Roman" panose="02020603050405020304" pitchFamily="18" charset="0"/>
              </a:rPr>
              <a:t>datatype</a:t>
            </a:r>
            <a:r>
              <a:rPr sz="2800" b="1" spc="7"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and </a:t>
            </a:r>
            <a:r>
              <a:rPr sz="2800" b="1" spc="11" dirty="0">
                <a:latin typeface="Times New Roman" panose="02020603050405020304" pitchFamily="18" charset="0"/>
                <a:cs typeface="Times New Roman" panose="02020603050405020304" pitchFamily="18" charset="0"/>
              </a:rPr>
              <a:t>file</a:t>
            </a:r>
            <a:r>
              <a:rPr sz="2800" b="1" spc="7" dirty="0">
                <a:latin typeface="Times New Roman" panose="02020603050405020304" pitchFamily="18" charset="0"/>
                <a:cs typeface="Times New Roman" panose="02020603050405020304" pitchFamily="18" charset="0"/>
              </a:rPr>
              <a:t> </a:t>
            </a:r>
            <a:r>
              <a:rPr sz="2800" b="1" spc="2" dirty="0">
                <a:latin typeface="Times New Roman" panose="02020603050405020304" pitchFamily="18" charset="0"/>
                <a:cs typeface="Times New Roman" panose="02020603050405020304" pitchFamily="18" charset="0"/>
              </a:rPr>
              <a:t>sizes</a:t>
            </a:r>
            <a:r>
              <a:rPr sz="2800" spc="2"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 How much</a:t>
            </a:r>
            <a:r>
              <a:rPr sz="2800"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total</a:t>
            </a:r>
            <a:r>
              <a:rPr sz="2800" spc="5" dirty="0">
                <a:latin typeface="Times New Roman" panose="02020603050405020304" pitchFamily="18" charset="0"/>
                <a:cs typeface="Times New Roman" panose="02020603050405020304" pitchFamily="18" charset="0"/>
              </a:rPr>
              <a:t> raw</a:t>
            </a:r>
            <a:r>
              <a:rPr sz="2800"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data</a:t>
            </a:r>
            <a:r>
              <a:rPr sz="2800" spc="5" dirty="0">
                <a:latin typeface="Times New Roman" panose="02020603050405020304" pitchFamily="18" charset="0"/>
                <a:cs typeface="Times New Roman" panose="02020603050405020304" pitchFamily="18" charset="0"/>
              </a:rPr>
              <a:t> do</a:t>
            </a:r>
            <a:r>
              <a:rPr sz="2800"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you</a:t>
            </a:r>
            <a:r>
              <a:rPr sz="2800" spc="5"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have?</a:t>
            </a:r>
            <a:endParaRPr sz="2800" dirty="0">
              <a:latin typeface="Times New Roman" panose="02020603050405020304" pitchFamily="18" charset="0"/>
              <a:cs typeface="Times New Roman" panose="02020603050405020304" pitchFamily="18" charset="0"/>
            </a:endParaRPr>
          </a:p>
          <a:p>
            <a:pPr marL="462976" marR="808923" indent="-457200">
              <a:lnSpc>
                <a:spcPct val="104700"/>
              </a:lnSpc>
              <a:spcBef>
                <a:spcPts val="1371"/>
              </a:spcBef>
              <a:buFont typeface="Arial" panose="020B0604020202020204" pitchFamily="34" charset="0"/>
              <a:buChar char="•"/>
            </a:pPr>
            <a:r>
              <a:rPr sz="2800" spc="2" dirty="0">
                <a:latin typeface="Times New Roman" panose="02020603050405020304" pitchFamily="18" charset="0"/>
                <a:cs typeface="Times New Roman" panose="02020603050405020304" pitchFamily="18" charset="0"/>
              </a:rPr>
              <a:t>Consider</a:t>
            </a:r>
            <a:r>
              <a:rPr sz="2800" spc="5"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the</a:t>
            </a:r>
            <a:r>
              <a:rPr sz="2800" spc="7" dirty="0">
                <a:latin typeface="Times New Roman" panose="02020603050405020304" pitchFamily="18" charset="0"/>
                <a:cs typeface="Times New Roman" panose="02020603050405020304" pitchFamily="18" charset="0"/>
              </a:rPr>
              <a:t> </a:t>
            </a:r>
            <a:r>
              <a:rPr sz="2800" b="1" spc="2" dirty="0">
                <a:latin typeface="Times New Roman" panose="02020603050405020304" pitchFamily="18" charset="0"/>
                <a:cs typeface="Times New Roman" panose="02020603050405020304" pitchFamily="18" charset="0"/>
              </a:rPr>
              <a:t>type</a:t>
            </a:r>
            <a:r>
              <a:rPr sz="2800" b="1" spc="7" dirty="0">
                <a:latin typeface="Times New Roman" panose="02020603050405020304" pitchFamily="18" charset="0"/>
                <a:cs typeface="Times New Roman" panose="02020603050405020304" pitchFamily="18" charset="0"/>
              </a:rPr>
              <a:t> </a:t>
            </a:r>
            <a:r>
              <a:rPr sz="2800" b="1" spc="2" dirty="0">
                <a:latin typeface="Times New Roman" panose="02020603050405020304" pitchFamily="18" charset="0"/>
                <a:cs typeface="Times New Roman" panose="02020603050405020304" pitchFamily="18" charset="0"/>
              </a:rPr>
              <a:t>of</a:t>
            </a:r>
            <a:r>
              <a:rPr sz="2800" b="1" spc="7" dirty="0">
                <a:latin typeface="Times New Roman" panose="02020603050405020304" pitchFamily="18" charset="0"/>
                <a:cs typeface="Times New Roman" panose="02020603050405020304" pitchFamily="18" charset="0"/>
              </a:rPr>
              <a:t> </a:t>
            </a:r>
            <a:r>
              <a:rPr sz="2800" b="1" spc="2" dirty="0">
                <a:latin typeface="Times New Roman" panose="02020603050405020304" pitchFamily="18" charset="0"/>
                <a:cs typeface="Times New Roman" panose="02020603050405020304" pitchFamily="18" charset="0"/>
              </a:rPr>
              <a:t>analyses</a:t>
            </a:r>
            <a:r>
              <a:rPr sz="2800" b="1"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you</a:t>
            </a:r>
            <a:r>
              <a:rPr sz="2800"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plan</a:t>
            </a:r>
            <a:r>
              <a:rPr sz="2800" spc="7"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on</a:t>
            </a:r>
            <a:r>
              <a:rPr sz="2800" spc="7"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performing.</a:t>
            </a:r>
            <a:r>
              <a:rPr sz="2800" spc="7" dirty="0">
                <a:latin typeface="Times New Roman" panose="02020603050405020304" pitchFamily="18" charset="0"/>
                <a:cs typeface="Times New Roman" panose="02020603050405020304" pitchFamily="18" charset="0"/>
              </a:rPr>
              <a:t> </a:t>
            </a:r>
            <a:endParaRPr lang="en-US" sz="2800" spc="7" dirty="0">
              <a:latin typeface="Times New Roman" panose="02020603050405020304" pitchFamily="18" charset="0"/>
              <a:cs typeface="Times New Roman" panose="02020603050405020304" pitchFamily="18" charset="0"/>
            </a:endParaRPr>
          </a:p>
          <a:p>
            <a:pPr marL="473661" indent="-457200">
              <a:spcBef>
                <a:spcPts val="1467"/>
              </a:spcBef>
              <a:buFont typeface="Arial" panose="020B0604020202020204" pitchFamily="34" charset="0"/>
              <a:buChar char="•"/>
            </a:pPr>
            <a:r>
              <a:rPr sz="2800" spc="5" dirty="0">
                <a:latin typeface="Times New Roman" panose="02020603050405020304" pitchFamily="18" charset="0"/>
                <a:cs typeface="Times New Roman" panose="02020603050405020304" pitchFamily="18" charset="0"/>
              </a:rPr>
              <a:t>What</a:t>
            </a:r>
            <a:r>
              <a:rPr sz="2800" spc="2" dirty="0">
                <a:latin typeface="Times New Roman" panose="02020603050405020304" pitchFamily="18" charset="0"/>
                <a:cs typeface="Times New Roman" panose="02020603050405020304" pitchFamily="18" charset="0"/>
              </a:rPr>
              <a:t> is the best </a:t>
            </a:r>
            <a:r>
              <a:rPr sz="2800" spc="5" dirty="0">
                <a:latin typeface="Times New Roman" panose="02020603050405020304" pitchFamily="18" charset="0"/>
                <a:cs typeface="Times New Roman" panose="02020603050405020304" pitchFamily="18" charset="0"/>
              </a:rPr>
              <a:t>way</a:t>
            </a:r>
            <a:r>
              <a:rPr sz="2800" spc="2" dirty="0">
                <a:latin typeface="Times New Roman" panose="02020603050405020304" pitchFamily="18" charset="0"/>
                <a:cs typeface="Times New Roman" panose="02020603050405020304" pitchFamily="18" charset="0"/>
              </a:rPr>
              <a:t> to</a:t>
            </a:r>
            <a:r>
              <a:rPr sz="2800" spc="5" dirty="0">
                <a:latin typeface="Times New Roman" panose="02020603050405020304" pitchFamily="18" charset="0"/>
                <a:cs typeface="Times New Roman" panose="02020603050405020304" pitchFamily="18" charset="0"/>
              </a:rPr>
              <a:t> </a:t>
            </a:r>
            <a:r>
              <a:rPr sz="2800" spc="2" dirty="0">
                <a:latin typeface="Times New Roman" panose="02020603050405020304" pitchFamily="18" charset="0"/>
                <a:cs typeface="Times New Roman" panose="02020603050405020304" pitchFamily="18" charset="0"/>
              </a:rPr>
              <a:t>organize </a:t>
            </a:r>
            <a:r>
              <a:rPr sz="2800" spc="5" dirty="0">
                <a:latin typeface="Times New Roman" panose="02020603050405020304" pitchFamily="18" charset="0"/>
                <a:cs typeface="Times New Roman" panose="02020603050405020304" pitchFamily="18" charset="0"/>
              </a:rPr>
              <a:t>my</a:t>
            </a:r>
            <a:r>
              <a:rPr sz="2800" spc="2" dirty="0">
                <a:latin typeface="Times New Roman" panose="02020603050405020304" pitchFamily="18" charset="0"/>
                <a:cs typeface="Times New Roman" panose="02020603050405020304" pitchFamily="18" charset="0"/>
              </a:rPr>
              <a:t> </a:t>
            </a:r>
            <a:r>
              <a:rPr sz="2800" b="1" dirty="0">
                <a:latin typeface="Times New Roman" panose="02020603050405020304" pitchFamily="18" charset="0"/>
                <a:cs typeface="Times New Roman" panose="02020603050405020304" pitchFamily="18" charset="0"/>
              </a:rPr>
              <a:t>directory</a:t>
            </a:r>
            <a:r>
              <a:rPr sz="2800" b="1" spc="2" dirty="0">
                <a:latin typeface="Times New Roman" panose="02020603050405020304" pitchFamily="18" charset="0"/>
                <a:cs typeface="Times New Roman" panose="02020603050405020304" pitchFamily="18" charset="0"/>
              </a:rPr>
              <a:t> </a:t>
            </a:r>
            <a:r>
              <a:rPr sz="2800" b="1" dirty="0">
                <a:latin typeface="Times New Roman" panose="02020603050405020304" pitchFamily="18" charset="0"/>
                <a:cs typeface="Times New Roman" panose="02020603050405020304" pitchFamily="18" charset="0"/>
              </a:rPr>
              <a:t>structure</a:t>
            </a:r>
            <a:r>
              <a:rPr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7024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6E7B3C6-4DAE-4748-9DF4-BD547DF3E6AD}"/>
              </a:ext>
            </a:extLst>
          </p:cNvPr>
          <p:cNvSpPr/>
          <p:nvPr/>
        </p:nvSpPr>
        <p:spPr>
          <a:xfrm>
            <a:off x="474920" y="1460205"/>
            <a:ext cx="1793359" cy="595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FASTQ.gz</a:t>
            </a:r>
            <a:endParaRPr lang="en-US" dirty="0"/>
          </a:p>
        </p:txBody>
      </p:sp>
      <p:sp>
        <p:nvSpPr>
          <p:cNvPr id="8" name="Rounded Rectangle 7">
            <a:extLst>
              <a:ext uri="{FF2B5EF4-FFF2-40B4-BE49-F238E27FC236}">
                <a16:creationId xmlns:a16="http://schemas.microsoft.com/office/drawing/2014/main" id="{19107C9B-6B7F-384D-9979-0F6A73B9976E}"/>
              </a:ext>
            </a:extLst>
          </p:cNvPr>
          <p:cNvSpPr/>
          <p:nvPr/>
        </p:nvSpPr>
        <p:spPr>
          <a:xfrm>
            <a:off x="2824716" y="1396410"/>
            <a:ext cx="2463210"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Trimmed.FASTQ.gz</a:t>
            </a:r>
            <a:endParaRPr lang="en-US" dirty="0"/>
          </a:p>
        </p:txBody>
      </p:sp>
      <p:sp>
        <p:nvSpPr>
          <p:cNvPr id="9" name="Rounded Rectangle 8">
            <a:extLst>
              <a:ext uri="{FF2B5EF4-FFF2-40B4-BE49-F238E27FC236}">
                <a16:creationId xmlns:a16="http://schemas.microsoft.com/office/drawing/2014/main" id="{D4C9BFB5-7662-7641-A95F-AA708F4DC15D}"/>
              </a:ext>
            </a:extLst>
          </p:cNvPr>
          <p:cNvSpPr/>
          <p:nvPr/>
        </p:nvSpPr>
        <p:spPr>
          <a:xfrm>
            <a:off x="5769934" y="1396410"/>
            <a:ext cx="2463210"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0" name="Rounded Rectangle 9">
            <a:extLst>
              <a:ext uri="{FF2B5EF4-FFF2-40B4-BE49-F238E27FC236}">
                <a16:creationId xmlns:a16="http://schemas.microsoft.com/office/drawing/2014/main" id="{680AA966-4920-9E48-86B4-88DD8E0DE505}"/>
              </a:ext>
            </a:extLst>
          </p:cNvPr>
          <p:cNvSpPr/>
          <p:nvPr/>
        </p:nvSpPr>
        <p:spPr>
          <a:xfrm>
            <a:off x="5769934" y="3530299"/>
            <a:ext cx="2463210" cy="723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BAM</a:t>
            </a:r>
          </a:p>
        </p:txBody>
      </p:sp>
      <p:sp>
        <p:nvSpPr>
          <p:cNvPr id="11" name="TextBox 10">
            <a:extLst>
              <a:ext uri="{FF2B5EF4-FFF2-40B4-BE49-F238E27FC236}">
                <a16:creationId xmlns:a16="http://schemas.microsoft.com/office/drawing/2014/main" id="{7868BDAB-9D8C-A546-8881-3D7856A976F9}"/>
              </a:ext>
            </a:extLst>
          </p:cNvPr>
          <p:cNvSpPr txBox="1"/>
          <p:nvPr/>
        </p:nvSpPr>
        <p:spPr>
          <a:xfrm>
            <a:off x="960148" y="859766"/>
            <a:ext cx="816249" cy="461665"/>
          </a:xfrm>
          <a:prstGeom prst="rect">
            <a:avLst/>
          </a:prstGeom>
          <a:noFill/>
        </p:spPr>
        <p:txBody>
          <a:bodyPr wrap="none" rtlCol="0">
            <a:spAutoFit/>
          </a:bodyPr>
          <a:lstStyle/>
          <a:p>
            <a:r>
              <a:rPr lang="en-US" sz="2400" b="1" i="1" dirty="0"/>
              <a:t>Keep</a:t>
            </a:r>
          </a:p>
        </p:txBody>
      </p:sp>
      <p:sp>
        <p:nvSpPr>
          <p:cNvPr id="12" name="TextBox 11">
            <a:extLst>
              <a:ext uri="{FF2B5EF4-FFF2-40B4-BE49-F238E27FC236}">
                <a16:creationId xmlns:a16="http://schemas.microsoft.com/office/drawing/2014/main" id="{0A2A6C7C-640E-4648-8D62-E8A4E1C0E17E}"/>
              </a:ext>
            </a:extLst>
          </p:cNvPr>
          <p:cNvSpPr txBox="1"/>
          <p:nvPr/>
        </p:nvSpPr>
        <p:spPr>
          <a:xfrm>
            <a:off x="3766079" y="859766"/>
            <a:ext cx="986167" cy="461665"/>
          </a:xfrm>
          <a:prstGeom prst="rect">
            <a:avLst/>
          </a:prstGeom>
          <a:noFill/>
        </p:spPr>
        <p:txBody>
          <a:bodyPr wrap="none" rtlCol="0">
            <a:spAutoFit/>
          </a:bodyPr>
          <a:lstStyle/>
          <a:p>
            <a:r>
              <a:rPr lang="en-US" sz="2400" b="1" i="1" dirty="0">
                <a:solidFill>
                  <a:srgbClr val="C00000"/>
                </a:solidFill>
              </a:rPr>
              <a:t>Delete</a:t>
            </a:r>
          </a:p>
        </p:txBody>
      </p:sp>
      <p:sp>
        <p:nvSpPr>
          <p:cNvPr id="13" name="TextBox 12">
            <a:extLst>
              <a:ext uri="{FF2B5EF4-FFF2-40B4-BE49-F238E27FC236}">
                <a16:creationId xmlns:a16="http://schemas.microsoft.com/office/drawing/2014/main" id="{34D3F5C3-EC7F-824E-8B48-E02649EA6563}"/>
              </a:ext>
            </a:extLst>
          </p:cNvPr>
          <p:cNvSpPr txBox="1"/>
          <p:nvPr/>
        </p:nvSpPr>
        <p:spPr>
          <a:xfrm>
            <a:off x="6498647" y="859766"/>
            <a:ext cx="986167" cy="461665"/>
          </a:xfrm>
          <a:prstGeom prst="rect">
            <a:avLst/>
          </a:prstGeom>
          <a:noFill/>
        </p:spPr>
        <p:txBody>
          <a:bodyPr wrap="none" rtlCol="0">
            <a:spAutoFit/>
          </a:bodyPr>
          <a:lstStyle/>
          <a:p>
            <a:r>
              <a:rPr lang="en-US" sz="2400" b="1" i="1" dirty="0">
                <a:solidFill>
                  <a:srgbClr val="C00000"/>
                </a:solidFill>
              </a:rPr>
              <a:t>Delete</a:t>
            </a:r>
          </a:p>
        </p:txBody>
      </p:sp>
      <p:sp>
        <p:nvSpPr>
          <p:cNvPr id="14" name="TextBox 13">
            <a:extLst>
              <a:ext uri="{FF2B5EF4-FFF2-40B4-BE49-F238E27FC236}">
                <a16:creationId xmlns:a16="http://schemas.microsoft.com/office/drawing/2014/main" id="{7078D713-A060-C24C-B520-87BC7E2BFDC5}"/>
              </a:ext>
            </a:extLst>
          </p:cNvPr>
          <p:cNvSpPr txBox="1"/>
          <p:nvPr/>
        </p:nvSpPr>
        <p:spPr>
          <a:xfrm>
            <a:off x="6593414" y="3045139"/>
            <a:ext cx="816249" cy="461665"/>
          </a:xfrm>
          <a:prstGeom prst="rect">
            <a:avLst/>
          </a:prstGeom>
          <a:noFill/>
        </p:spPr>
        <p:txBody>
          <a:bodyPr wrap="none" rtlCol="0">
            <a:spAutoFit/>
          </a:bodyPr>
          <a:lstStyle/>
          <a:p>
            <a:r>
              <a:rPr lang="en-US" sz="2400" b="1" i="1" dirty="0"/>
              <a:t>Keep</a:t>
            </a:r>
          </a:p>
        </p:txBody>
      </p:sp>
      <p:sp>
        <p:nvSpPr>
          <p:cNvPr id="15" name="Right Arrow 14">
            <a:extLst>
              <a:ext uri="{FF2B5EF4-FFF2-40B4-BE49-F238E27FC236}">
                <a16:creationId xmlns:a16="http://schemas.microsoft.com/office/drawing/2014/main" id="{534AB9B0-6529-914E-854C-8442FF6AD6AB}"/>
              </a:ext>
            </a:extLst>
          </p:cNvPr>
          <p:cNvSpPr/>
          <p:nvPr/>
        </p:nvSpPr>
        <p:spPr>
          <a:xfrm>
            <a:off x="2381692" y="1648047"/>
            <a:ext cx="368595" cy="21973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71BB4E3F-D98B-A04D-BD15-8C5CF5CE8FE2}"/>
              </a:ext>
            </a:extLst>
          </p:cNvPr>
          <p:cNvSpPr/>
          <p:nvPr/>
        </p:nvSpPr>
        <p:spPr>
          <a:xfrm>
            <a:off x="5344632" y="1648047"/>
            <a:ext cx="368595" cy="21973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BBFD242E-70F3-8140-B5AB-0E95192BDE1E}"/>
              </a:ext>
            </a:extLst>
          </p:cNvPr>
          <p:cNvSpPr/>
          <p:nvPr/>
        </p:nvSpPr>
        <p:spPr>
          <a:xfrm rot="5400000">
            <a:off x="6483500" y="2528960"/>
            <a:ext cx="945930" cy="21973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19A02C0-4A39-DD48-B2EB-8542B3BF3ADB}"/>
              </a:ext>
            </a:extLst>
          </p:cNvPr>
          <p:cNvSpPr txBox="1"/>
          <p:nvPr/>
        </p:nvSpPr>
        <p:spPr>
          <a:xfrm>
            <a:off x="1038694" y="2261191"/>
            <a:ext cx="825867" cy="369332"/>
          </a:xfrm>
          <a:prstGeom prst="rect">
            <a:avLst/>
          </a:prstGeom>
          <a:noFill/>
        </p:spPr>
        <p:txBody>
          <a:bodyPr wrap="none" rtlCol="0">
            <a:spAutoFit/>
          </a:bodyPr>
          <a:lstStyle/>
          <a:p>
            <a:r>
              <a:rPr lang="en-US" b="1" dirty="0"/>
              <a:t>2-5GB</a:t>
            </a:r>
          </a:p>
        </p:txBody>
      </p:sp>
      <p:sp>
        <p:nvSpPr>
          <p:cNvPr id="19" name="TextBox 18">
            <a:extLst>
              <a:ext uri="{FF2B5EF4-FFF2-40B4-BE49-F238E27FC236}">
                <a16:creationId xmlns:a16="http://schemas.microsoft.com/office/drawing/2014/main" id="{596E22D7-D8F2-5040-BCDE-6059123634AA}"/>
              </a:ext>
            </a:extLst>
          </p:cNvPr>
          <p:cNvSpPr txBox="1"/>
          <p:nvPr/>
        </p:nvSpPr>
        <p:spPr>
          <a:xfrm>
            <a:off x="3586963" y="2194403"/>
            <a:ext cx="825867" cy="369332"/>
          </a:xfrm>
          <a:prstGeom prst="rect">
            <a:avLst/>
          </a:prstGeom>
          <a:noFill/>
        </p:spPr>
        <p:txBody>
          <a:bodyPr wrap="none" rtlCol="0">
            <a:spAutoFit/>
          </a:bodyPr>
          <a:lstStyle/>
          <a:p>
            <a:r>
              <a:rPr lang="en-US" b="1" dirty="0"/>
              <a:t>2-5GB</a:t>
            </a:r>
          </a:p>
        </p:txBody>
      </p:sp>
      <p:sp>
        <p:nvSpPr>
          <p:cNvPr id="20" name="TextBox 19">
            <a:extLst>
              <a:ext uri="{FF2B5EF4-FFF2-40B4-BE49-F238E27FC236}">
                <a16:creationId xmlns:a16="http://schemas.microsoft.com/office/drawing/2014/main" id="{957A2F9B-D1B7-C947-A827-3780F8EDA1D3}"/>
              </a:ext>
            </a:extLst>
          </p:cNvPr>
          <p:cNvSpPr txBox="1"/>
          <p:nvPr/>
        </p:nvSpPr>
        <p:spPr>
          <a:xfrm>
            <a:off x="7495765" y="2154023"/>
            <a:ext cx="1540806" cy="523220"/>
          </a:xfrm>
          <a:prstGeom prst="rect">
            <a:avLst/>
          </a:prstGeom>
          <a:noFill/>
        </p:spPr>
        <p:txBody>
          <a:bodyPr wrap="none" rtlCol="0">
            <a:spAutoFit/>
          </a:bodyPr>
          <a:lstStyle/>
          <a:p>
            <a:r>
              <a:rPr lang="en-US" sz="2800" b="1" dirty="0"/>
              <a:t>12-15GB</a:t>
            </a:r>
          </a:p>
        </p:txBody>
      </p:sp>
      <p:sp>
        <p:nvSpPr>
          <p:cNvPr id="21" name="TextBox 20">
            <a:extLst>
              <a:ext uri="{FF2B5EF4-FFF2-40B4-BE49-F238E27FC236}">
                <a16:creationId xmlns:a16="http://schemas.microsoft.com/office/drawing/2014/main" id="{E54E2584-C930-934E-B848-476D2A7FC62A}"/>
              </a:ext>
            </a:extLst>
          </p:cNvPr>
          <p:cNvSpPr txBox="1"/>
          <p:nvPr/>
        </p:nvSpPr>
        <p:spPr>
          <a:xfrm>
            <a:off x="6498647" y="4276808"/>
            <a:ext cx="893193" cy="400110"/>
          </a:xfrm>
          <a:prstGeom prst="rect">
            <a:avLst/>
          </a:prstGeom>
          <a:noFill/>
        </p:spPr>
        <p:txBody>
          <a:bodyPr wrap="none" rtlCol="0">
            <a:spAutoFit/>
          </a:bodyPr>
          <a:lstStyle/>
          <a:p>
            <a:r>
              <a:rPr lang="en-US" sz="2000" b="1" dirty="0"/>
              <a:t>&gt; 1GB</a:t>
            </a:r>
          </a:p>
        </p:txBody>
      </p:sp>
      <p:sp>
        <p:nvSpPr>
          <p:cNvPr id="2" name="Up Arrow 1">
            <a:extLst>
              <a:ext uri="{FF2B5EF4-FFF2-40B4-BE49-F238E27FC236}">
                <a16:creationId xmlns:a16="http://schemas.microsoft.com/office/drawing/2014/main" id="{35F0E457-88C0-E648-B944-81F15648ECE4}"/>
              </a:ext>
            </a:extLst>
          </p:cNvPr>
          <p:cNvSpPr/>
          <p:nvPr/>
        </p:nvSpPr>
        <p:spPr>
          <a:xfrm>
            <a:off x="1038694" y="2836085"/>
            <a:ext cx="648912" cy="1679944"/>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79B703-09C7-1D41-B295-1C235BA9596F}"/>
              </a:ext>
            </a:extLst>
          </p:cNvPr>
          <p:cNvSpPr txBox="1"/>
          <p:nvPr/>
        </p:nvSpPr>
        <p:spPr>
          <a:xfrm>
            <a:off x="275643" y="4535887"/>
            <a:ext cx="3177835" cy="1015663"/>
          </a:xfrm>
          <a:prstGeom prst="rect">
            <a:avLst/>
          </a:prstGeom>
          <a:noFill/>
        </p:spPr>
        <p:txBody>
          <a:bodyPr wrap="square" rtlCol="0">
            <a:spAutoFit/>
          </a:bodyPr>
          <a:lstStyle/>
          <a:p>
            <a:r>
              <a:rPr lang="en-US" sz="2000" dirty="0"/>
              <a:t>Files you are collecting using </a:t>
            </a:r>
            <a:r>
              <a:rPr lang="en-US" sz="2000" dirty="0" err="1"/>
              <a:t>sratoolkit</a:t>
            </a:r>
            <a:endParaRPr lang="en-US" sz="2000" dirty="0"/>
          </a:p>
          <a:p>
            <a:r>
              <a:rPr lang="en-US" sz="2000" dirty="0" err="1"/>
              <a:t>Fastq</a:t>
            </a:r>
            <a:r>
              <a:rPr lang="en-US" sz="2000" dirty="0"/>
              <a:t>-dump</a:t>
            </a:r>
          </a:p>
        </p:txBody>
      </p:sp>
      <p:sp>
        <p:nvSpPr>
          <p:cNvPr id="22" name="TextBox 21">
            <a:extLst>
              <a:ext uri="{FF2B5EF4-FFF2-40B4-BE49-F238E27FC236}">
                <a16:creationId xmlns:a16="http://schemas.microsoft.com/office/drawing/2014/main" id="{C0117A24-9664-B84E-81F8-5184D898A6C7}"/>
              </a:ext>
            </a:extLst>
          </p:cNvPr>
          <p:cNvSpPr txBox="1"/>
          <p:nvPr/>
        </p:nvSpPr>
        <p:spPr>
          <a:xfrm>
            <a:off x="1591658" y="5664188"/>
            <a:ext cx="5642344" cy="830997"/>
          </a:xfrm>
          <a:prstGeom prst="rect">
            <a:avLst/>
          </a:prstGeom>
          <a:noFill/>
        </p:spPr>
        <p:txBody>
          <a:bodyPr wrap="square">
            <a:spAutoFit/>
          </a:bodyPr>
          <a:lstStyle/>
          <a:p>
            <a:pPr algn="ctr">
              <a:lnSpc>
                <a:spcPct val="100000"/>
              </a:lnSpc>
              <a:spcBef>
                <a:spcPts val="846"/>
              </a:spcBef>
            </a:pPr>
            <a:r>
              <a:rPr lang="en-US" sz="2400" b="1" i="1" spc="-2" dirty="0"/>
              <a:t>You will need to collect information about the data you are processing</a:t>
            </a:r>
          </a:p>
        </p:txBody>
      </p:sp>
    </p:spTree>
    <p:extLst>
      <p:ext uri="{BB962C8B-B14F-4D97-AF65-F5344CB8AC3E}">
        <p14:creationId xmlns:p14="http://schemas.microsoft.com/office/powerpoint/2010/main" val="1452621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323114" y="2399939"/>
            <a:ext cx="3314700" cy="3113314"/>
          </a:xfrm>
          <a:prstGeom prst="rect">
            <a:avLst/>
          </a:prstGeom>
        </p:spPr>
      </p:pic>
      <p:sp>
        <p:nvSpPr>
          <p:cNvPr id="4" name="object 4"/>
          <p:cNvSpPr txBox="1">
            <a:spLocks noGrp="1"/>
          </p:cNvSpPr>
          <p:nvPr>
            <p:ph type="title"/>
          </p:nvPr>
        </p:nvSpPr>
        <p:spPr>
          <a:xfrm>
            <a:off x="448845" y="274381"/>
            <a:ext cx="8273212" cy="1191259"/>
          </a:xfrm>
          <a:prstGeom prst="rect">
            <a:avLst/>
          </a:prstGeom>
          <a:noFill/>
        </p:spPr>
        <p:txBody>
          <a:bodyPr vert="horz" wrap="square" lIns="0" tIns="289" rIns="0" bIns="0" rtlCol="0" anchor="ctr">
            <a:spAutoFit/>
          </a:bodyPr>
          <a:lstStyle/>
          <a:p>
            <a:pPr>
              <a:lnSpc>
                <a:spcPct val="100000"/>
              </a:lnSpc>
              <a:spcBef>
                <a:spcPts val="2"/>
              </a:spcBef>
            </a:pPr>
            <a:endParaRPr sz="4139" dirty="0">
              <a:latin typeface="Times New Roman"/>
              <a:cs typeface="Times New Roman"/>
            </a:endParaRPr>
          </a:p>
          <a:p>
            <a:pPr marL="179344">
              <a:lnSpc>
                <a:spcPct val="100000"/>
              </a:lnSpc>
            </a:pPr>
            <a:r>
              <a:rPr sz="3600" spc="2" dirty="0">
                <a:solidFill>
                  <a:sysClr val="windowText" lastClr="000000"/>
                </a:solidFill>
                <a:latin typeface="Arial" panose="020B0604020202020204" pitchFamily="34" charset="0"/>
                <a:cs typeface="Arial" panose="020B0604020202020204" pitchFamily="34" charset="0"/>
              </a:rPr>
              <a:t>Data</a:t>
            </a:r>
            <a:r>
              <a:rPr sz="3600" spc="-7" dirty="0">
                <a:solidFill>
                  <a:sysClr val="windowText" lastClr="000000"/>
                </a:solidFill>
                <a:latin typeface="Arial" panose="020B0604020202020204" pitchFamily="34" charset="0"/>
                <a:cs typeface="Arial" panose="020B0604020202020204" pitchFamily="34" charset="0"/>
              </a:rPr>
              <a:t> </a:t>
            </a:r>
            <a:r>
              <a:rPr sz="3600" dirty="0">
                <a:solidFill>
                  <a:sysClr val="windowText" lastClr="000000"/>
                </a:solidFill>
                <a:latin typeface="Arial" panose="020B0604020202020204" pitchFamily="34" charset="0"/>
                <a:cs typeface="Arial" panose="020B0604020202020204" pitchFamily="34" charset="0"/>
              </a:rPr>
              <a:t>types:</a:t>
            </a:r>
            <a:r>
              <a:rPr sz="3600" spc="-7" dirty="0">
                <a:solidFill>
                  <a:sysClr val="windowText" lastClr="000000"/>
                </a:solidFill>
                <a:latin typeface="Arial" panose="020B0604020202020204" pitchFamily="34" charset="0"/>
                <a:cs typeface="Arial" panose="020B0604020202020204" pitchFamily="34" charset="0"/>
              </a:rPr>
              <a:t> </a:t>
            </a:r>
            <a:r>
              <a:rPr sz="3600" spc="2" dirty="0">
                <a:solidFill>
                  <a:sysClr val="windowText" lastClr="000000"/>
                </a:solidFill>
                <a:latin typeface="Arial" panose="020B0604020202020204" pitchFamily="34" charset="0"/>
                <a:cs typeface="Arial" panose="020B0604020202020204" pitchFamily="34" charset="0"/>
              </a:rPr>
              <a:t>Raw</a:t>
            </a:r>
            <a:r>
              <a:rPr sz="3600" spc="-7" dirty="0">
                <a:solidFill>
                  <a:sysClr val="windowText" lastClr="000000"/>
                </a:solidFill>
                <a:latin typeface="Arial" panose="020B0604020202020204" pitchFamily="34" charset="0"/>
                <a:cs typeface="Arial" panose="020B0604020202020204" pitchFamily="34" charset="0"/>
              </a:rPr>
              <a:t> </a:t>
            </a:r>
            <a:r>
              <a:rPr sz="3600" spc="2" dirty="0">
                <a:solidFill>
                  <a:sysClr val="windowText" lastClr="000000"/>
                </a:solidFill>
                <a:latin typeface="Arial" panose="020B0604020202020204" pitchFamily="34" charset="0"/>
                <a:cs typeface="Arial" panose="020B0604020202020204" pitchFamily="34" charset="0"/>
              </a:rPr>
              <a:t>data</a:t>
            </a:r>
            <a:endParaRPr sz="3600" dirty="0">
              <a:solidFill>
                <a:sysClr val="windowText" lastClr="000000"/>
              </a:solidFill>
              <a:latin typeface="Arial" panose="020B0604020202020204" pitchFamily="34" charset="0"/>
              <a:cs typeface="Arial" panose="020B0604020202020204" pitchFamily="34" charset="0"/>
            </a:endParaRPr>
          </a:p>
        </p:txBody>
      </p:sp>
      <p:pic>
        <p:nvPicPr>
          <p:cNvPr id="5" name="object 5"/>
          <p:cNvPicPr/>
          <p:nvPr/>
        </p:nvPicPr>
        <p:blipFill>
          <a:blip r:embed="rId3" cstate="print"/>
          <a:stretch>
            <a:fillRect/>
          </a:stretch>
        </p:blipFill>
        <p:spPr>
          <a:xfrm flipV="1">
            <a:off x="393290" y="2421375"/>
            <a:ext cx="75002" cy="126086"/>
          </a:xfrm>
          <a:prstGeom prst="rect">
            <a:avLst/>
          </a:prstGeom>
        </p:spPr>
      </p:pic>
      <p:pic>
        <p:nvPicPr>
          <p:cNvPr id="6" name="object 6"/>
          <p:cNvPicPr/>
          <p:nvPr/>
        </p:nvPicPr>
        <p:blipFill>
          <a:blip r:embed="rId3" cstate="print"/>
          <a:stretch>
            <a:fillRect/>
          </a:stretch>
        </p:blipFill>
        <p:spPr>
          <a:xfrm>
            <a:off x="393290" y="4733094"/>
            <a:ext cx="111110" cy="126086"/>
          </a:xfrm>
          <a:prstGeom prst="rect">
            <a:avLst/>
          </a:prstGeom>
        </p:spPr>
      </p:pic>
      <p:sp>
        <p:nvSpPr>
          <p:cNvPr id="8" name="object 8"/>
          <p:cNvSpPr txBox="1"/>
          <p:nvPr/>
        </p:nvSpPr>
        <p:spPr>
          <a:xfrm>
            <a:off x="217170" y="1721265"/>
            <a:ext cx="4979876" cy="4735527"/>
          </a:xfrm>
          <a:prstGeom prst="rect">
            <a:avLst/>
          </a:prstGeom>
        </p:spPr>
        <p:txBody>
          <a:bodyPr vert="horz" wrap="square" lIns="0" tIns="0" rIns="0" bIns="0" rtlCol="0">
            <a:spAutoFit/>
          </a:bodyPr>
          <a:lstStyle/>
          <a:p>
            <a:pPr>
              <a:lnSpc>
                <a:spcPct val="100000"/>
              </a:lnSpc>
            </a:pPr>
            <a:endParaRPr sz="3200" dirty="0">
              <a:latin typeface="+mj-lt"/>
              <a:cs typeface="Times New Roman"/>
            </a:endParaRPr>
          </a:p>
          <a:p>
            <a:pPr marL="424244" marR="337894" algn="just">
              <a:lnSpc>
                <a:spcPct val="101600"/>
              </a:lnSpc>
              <a:spcBef>
                <a:spcPts val="1260"/>
              </a:spcBef>
            </a:pPr>
            <a:r>
              <a:rPr sz="2400" spc="-2" dirty="0">
                <a:latin typeface="+mj-lt"/>
                <a:cs typeface="HelveticaNeue-Light"/>
              </a:rPr>
              <a:t>For </a:t>
            </a:r>
            <a:r>
              <a:rPr sz="2400" spc="-5" dirty="0">
                <a:latin typeface="+mj-lt"/>
                <a:cs typeface="HelveticaNeue-Light"/>
              </a:rPr>
              <a:t>NGS </a:t>
            </a:r>
            <a:r>
              <a:rPr sz="2400" spc="-2" dirty="0">
                <a:latin typeface="+mj-lt"/>
                <a:cs typeface="HelveticaNeue-Light"/>
              </a:rPr>
              <a:t>experiments, these </a:t>
            </a:r>
            <a:r>
              <a:rPr sz="2400" spc="-14" dirty="0">
                <a:latin typeface="+mj-lt"/>
                <a:cs typeface="HelveticaNeue-Light"/>
              </a:rPr>
              <a:t>are </a:t>
            </a:r>
            <a:r>
              <a:rPr sz="2400" spc="-2" dirty="0">
                <a:latin typeface="+mj-lt"/>
                <a:cs typeface="HelveticaNeue-Light"/>
              </a:rPr>
              <a:t>the </a:t>
            </a:r>
            <a:r>
              <a:rPr sz="2400" b="1" spc="-20" dirty="0">
                <a:latin typeface="+mj-lt"/>
                <a:cs typeface="HelveticaNeue-Light"/>
              </a:rPr>
              <a:t>FASTQ</a:t>
            </a:r>
            <a:r>
              <a:rPr sz="2400" spc="-20" dirty="0">
                <a:latin typeface="+mj-lt"/>
                <a:cs typeface="HelveticaNeue-Light"/>
              </a:rPr>
              <a:t> </a:t>
            </a:r>
            <a:r>
              <a:rPr sz="2400" spc="-2" dirty="0">
                <a:latin typeface="+mj-lt"/>
                <a:cs typeface="HelveticaNeue-Light"/>
              </a:rPr>
              <a:t>files you obtain </a:t>
            </a:r>
            <a:r>
              <a:rPr sz="2400" spc="-11" dirty="0">
                <a:latin typeface="+mj-lt"/>
                <a:cs typeface="HelveticaNeue-Light"/>
              </a:rPr>
              <a:t>from </a:t>
            </a:r>
            <a:r>
              <a:rPr sz="2400" spc="-2" dirty="0">
                <a:latin typeface="+mj-lt"/>
                <a:cs typeface="HelveticaNeue-Light"/>
              </a:rPr>
              <a:t>your sequencing facility </a:t>
            </a:r>
            <a:r>
              <a:rPr lang="en-US" sz="2400" spc="-2" dirty="0">
                <a:latin typeface="+mj-lt"/>
                <a:cs typeface="HelveticaNeue-Light"/>
              </a:rPr>
              <a:t>or GEO</a:t>
            </a:r>
          </a:p>
          <a:p>
            <a:pPr marL="424244" marR="337894" algn="just">
              <a:lnSpc>
                <a:spcPct val="101600"/>
              </a:lnSpc>
              <a:spcBef>
                <a:spcPts val="1260"/>
              </a:spcBef>
            </a:pPr>
            <a:endParaRPr lang="en-US" sz="2400" spc="-2" dirty="0">
              <a:latin typeface="+mj-lt"/>
              <a:cs typeface="HelveticaNeue-Light"/>
            </a:endParaRPr>
          </a:p>
          <a:p>
            <a:pPr marL="424244" marR="337894" algn="just">
              <a:lnSpc>
                <a:spcPct val="101600"/>
              </a:lnSpc>
              <a:spcBef>
                <a:spcPts val="1260"/>
              </a:spcBef>
            </a:pPr>
            <a:r>
              <a:rPr sz="2400" spc="-2" dirty="0">
                <a:latin typeface="+mj-lt"/>
                <a:cs typeface="HelveticaNeue-Light"/>
              </a:rPr>
              <a:t>This data should never be </a:t>
            </a:r>
            <a:r>
              <a:rPr sz="2400" spc="-7" dirty="0">
                <a:latin typeface="+mj-lt"/>
                <a:cs typeface="HelveticaNeue-Light"/>
              </a:rPr>
              <a:t>directly </a:t>
            </a:r>
            <a:r>
              <a:rPr sz="2400" spc="-2" dirty="0">
                <a:latin typeface="+mj-lt"/>
                <a:cs typeface="HelveticaNeue-Light"/>
              </a:rPr>
              <a:t>modified (i.e. </a:t>
            </a:r>
            <a:r>
              <a:rPr sz="2400" spc="-425" dirty="0">
                <a:latin typeface="+mj-lt"/>
                <a:cs typeface="HelveticaNeue-Light"/>
              </a:rPr>
              <a:t> </a:t>
            </a:r>
            <a:r>
              <a:rPr sz="2400" spc="-2" dirty="0">
                <a:latin typeface="+mj-lt"/>
                <a:cs typeface="HelveticaNeue-Light"/>
              </a:rPr>
              <a:t>always keep a copy of this </a:t>
            </a:r>
            <a:r>
              <a:rPr sz="2400" spc="-7" dirty="0">
                <a:latin typeface="+mj-lt"/>
                <a:cs typeface="HelveticaNeue-Light"/>
              </a:rPr>
              <a:t>stored somewhere, </a:t>
            </a:r>
            <a:r>
              <a:rPr sz="2400" spc="-425" dirty="0">
                <a:latin typeface="+mj-lt"/>
                <a:cs typeface="HelveticaNeue-Light"/>
              </a:rPr>
              <a:t> </a:t>
            </a:r>
            <a:r>
              <a:rPr sz="2400" spc="-2" dirty="0">
                <a:latin typeface="+mj-lt"/>
                <a:cs typeface="HelveticaNeue-Light"/>
              </a:rPr>
              <a:t>untouched</a:t>
            </a:r>
            <a:r>
              <a:rPr sz="2400" spc="-5" dirty="0">
                <a:latin typeface="+mj-lt"/>
                <a:cs typeface="HelveticaNeue-Light"/>
              </a:rPr>
              <a:t> </a:t>
            </a:r>
            <a:r>
              <a:rPr sz="2400" spc="-11" dirty="0">
                <a:latin typeface="+mj-lt"/>
                <a:cs typeface="HelveticaNeue-Light"/>
              </a:rPr>
              <a:t>from</a:t>
            </a:r>
            <a:r>
              <a:rPr sz="2400" spc="-2" dirty="0">
                <a:latin typeface="+mj-lt"/>
                <a:cs typeface="HelveticaNeue-Light"/>
              </a:rPr>
              <a:t> its original</a:t>
            </a:r>
            <a:r>
              <a:rPr sz="2400" spc="-5" dirty="0">
                <a:latin typeface="+mj-lt"/>
                <a:cs typeface="HelveticaNeue-Light"/>
              </a:rPr>
              <a:t> </a:t>
            </a:r>
            <a:r>
              <a:rPr sz="2400" spc="-2" dirty="0">
                <a:latin typeface="+mj-lt"/>
                <a:cs typeface="HelveticaNeue-Light"/>
              </a:rPr>
              <a:t>state)</a:t>
            </a:r>
            <a:endParaRPr sz="2400" dirty="0">
              <a:latin typeface="+mj-lt"/>
              <a:cs typeface="HelveticaNeue-Light"/>
            </a:endParaRPr>
          </a:p>
        </p:txBody>
      </p:sp>
    </p:spTree>
    <p:extLst>
      <p:ext uri="{BB962C8B-B14F-4D97-AF65-F5344CB8AC3E}">
        <p14:creationId xmlns:p14="http://schemas.microsoft.com/office/powerpoint/2010/main" val="956178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5614-84A5-804F-831C-A60508A8EC5B}"/>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9ADC78E4-2734-F64F-8DA6-3E8984A592BC}"/>
              </a:ext>
            </a:extLst>
          </p:cNvPr>
          <p:cNvSpPr>
            <a:spLocks noGrp="1"/>
          </p:cNvSpPr>
          <p:nvPr>
            <p:ph idx="1"/>
          </p:nvPr>
        </p:nvSpPr>
        <p:spPr/>
        <p:txBody>
          <a:bodyPr/>
          <a:lstStyle/>
          <a:p>
            <a:r>
              <a:rPr lang="en-US" dirty="0"/>
              <a:t>Metadata are data that provide information about the data you are processing</a:t>
            </a:r>
          </a:p>
          <a:p>
            <a:r>
              <a:rPr lang="en-US" dirty="0"/>
              <a:t>Metadata exists to give data context </a:t>
            </a:r>
          </a:p>
          <a:p>
            <a:r>
              <a:rPr lang="en-US" dirty="0"/>
              <a:t>In genomics or transcriptomics, metadata describes the sample that the DNA/RNA sequence was obtained from, the organism, the cell line, and library preparation method</a:t>
            </a:r>
          </a:p>
        </p:txBody>
      </p:sp>
    </p:spTree>
    <p:extLst>
      <p:ext uri="{BB962C8B-B14F-4D97-AF65-F5344CB8AC3E}">
        <p14:creationId xmlns:p14="http://schemas.microsoft.com/office/powerpoint/2010/main" val="1947954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986" y="581064"/>
            <a:ext cx="6367775" cy="622222"/>
          </a:xfrm>
          <a:prstGeom prst="rect">
            <a:avLst/>
          </a:prstGeom>
        </p:spPr>
        <p:txBody>
          <a:bodyPr vert="horz" wrap="square" lIns="0" tIns="12700" rIns="0" bIns="0" rtlCol="0" anchor="ctr">
            <a:spAutoFit/>
          </a:bodyPr>
          <a:lstStyle/>
          <a:p>
            <a:pPr marL="12700" algn="ctr">
              <a:spcBef>
                <a:spcPts val="100"/>
              </a:spcBef>
            </a:pPr>
            <a:r>
              <a:rPr spc="-75" dirty="0"/>
              <a:t> </a:t>
            </a:r>
            <a:r>
              <a:rPr dirty="0"/>
              <a:t>Workflow</a:t>
            </a:r>
          </a:p>
        </p:txBody>
      </p:sp>
      <p:grpSp>
        <p:nvGrpSpPr>
          <p:cNvPr id="3" name="object 3"/>
          <p:cNvGrpSpPr/>
          <p:nvPr/>
        </p:nvGrpSpPr>
        <p:grpSpPr>
          <a:xfrm>
            <a:off x="675071" y="2676081"/>
            <a:ext cx="4266565" cy="2117091"/>
            <a:chOff x="675068" y="2676080"/>
            <a:chExt cx="4266565" cy="2117090"/>
          </a:xfrm>
        </p:grpSpPr>
        <p:sp>
          <p:nvSpPr>
            <p:cNvPr id="4" name="object 4"/>
            <p:cNvSpPr/>
            <p:nvPr/>
          </p:nvSpPr>
          <p:spPr>
            <a:xfrm>
              <a:off x="4170426" y="3678808"/>
              <a:ext cx="770890" cy="111760"/>
            </a:xfrm>
            <a:custGeom>
              <a:avLst/>
              <a:gdLst/>
              <a:ahLst/>
              <a:cxnLst/>
              <a:rect l="l" t="t" r="r" b="b"/>
              <a:pathLst>
                <a:path w="770889" h="111760">
                  <a:moveTo>
                    <a:pt x="731538" y="55753"/>
                  </a:moveTo>
                  <a:lnTo>
                    <a:pt x="669925" y="91694"/>
                  </a:lnTo>
                  <a:lnTo>
                    <a:pt x="665226" y="94361"/>
                  </a:lnTo>
                  <a:lnTo>
                    <a:pt x="663575" y="100457"/>
                  </a:lnTo>
                  <a:lnTo>
                    <a:pt x="666369" y="105156"/>
                  </a:lnTo>
                  <a:lnTo>
                    <a:pt x="669036" y="109982"/>
                  </a:lnTo>
                  <a:lnTo>
                    <a:pt x="675132" y="111506"/>
                  </a:lnTo>
                  <a:lnTo>
                    <a:pt x="679831" y="108712"/>
                  </a:lnTo>
                  <a:lnTo>
                    <a:pt x="753754" y="65659"/>
                  </a:lnTo>
                  <a:lnTo>
                    <a:pt x="751077" y="65659"/>
                  </a:lnTo>
                  <a:lnTo>
                    <a:pt x="751077" y="64262"/>
                  </a:lnTo>
                  <a:lnTo>
                    <a:pt x="746125" y="64262"/>
                  </a:lnTo>
                  <a:lnTo>
                    <a:pt x="731538" y="55753"/>
                  </a:lnTo>
                  <a:close/>
                </a:path>
                <a:path w="770889" h="111760">
                  <a:moveTo>
                    <a:pt x="714556" y="45847"/>
                  </a:moveTo>
                  <a:lnTo>
                    <a:pt x="0" y="45847"/>
                  </a:lnTo>
                  <a:lnTo>
                    <a:pt x="0" y="65659"/>
                  </a:lnTo>
                  <a:lnTo>
                    <a:pt x="714556" y="65659"/>
                  </a:lnTo>
                  <a:lnTo>
                    <a:pt x="731538" y="55753"/>
                  </a:lnTo>
                  <a:lnTo>
                    <a:pt x="714556" y="45847"/>
                  </a:lnTo>
                  <a:close/>
                </a:path>
                <a:path w="770889" h="111760">
                  <a:moveTo>
                    <a:pt x="753754" y="45847"/>
                  </a:moveTo>
                  <a:lnTo>
                    <a:pt x="751077" y="45847"/>
                  </a:lnTo>
                  <a:lnTo>
                    <a:pt x="751077" y="65659"/>
                  </a:lnTo>
                  <a:lnTo>
                    <a:pt x="753754" y="65659"/>
                  </a:lnTo>
                  <a:lnTo>
                    <a:pt x="770763" y="55753"/>
                  </a:lnTo>
                  <a:lnTo>
                    <a:pt x="753754" y="45847"/>
                  </a:lnTo>
                  <a:close/>
                </a:path>
                <a:path w="770889" h="111760">
                  <a:moveTo>
                    <a:pt x="746125" y="47244"/>
                  </a:moveTo>
                  <a:lnTo>
                    <a:pt x="731538" y="55753"/>
                  </a:lnTo>
                  <a:lnTo>
                    <a:pt x="746125" y="64262"/>
                  </a:lnTo>
                  <a:lnTo>
                    <a:pt x="746125" y="47244"/>
                  </a:lnTo>
                  <a:close/>
                </a:path>
                <a:path w="770889" h="111760">
                  <a:moveTo>
                    <a:pt x="751077" y="47244"/>
                  </a:moveTo>
                  <a:lnTo>
                    <a:pt x="746125" y="47244"/>
                  </a:lnTo>
                  <a:lnTo>
                    <a:pt x="746125" y="64262"/>
                  </a:lnTo>
                  <a:lnTo>
                    <a:pt x="751077" y="64262"/>
                  </a:lnTo>
                  <a:lnTo>
                    <a:pt x="751077" y="47244"/>
                  </a:lnTo>
                  <a:close/>
                </a:path>
                <a:path w="770889" h="111760">
                  <a:moveTo>
                    <a:pt x="675132" y="0"/>
                  </a:moveTo>
                  <a:lnTo>
                    <a:pt x="669036" y="1524"/>
                  </a:lnTo>
                  <a:lnTo>
                    <a:pt x="666369" y="6350"/>
                  </a:lnTo>
                  <a:lnTo>
                    <a:pt x="663575" y="11049"/>
                  </a:lnTo>
                  <a:lnTo>
                    <a:pt x="665226" y="17145"/>
                  </a:lnTo>
                  <a:lnTo>
                    <a:pt x="669925" y="19812"/>
                  </a:lnTo>
                  <a:lnTo>
                    <a:pt x="731538" y="55753"/>
                  </a:lnTo>
                  <a:lnTo>
                    <a:pt x="746125" y="47244"/>
                  </a:lnTo>
                  <a:lnTo>
                    <a:pt x="751077" y="47244"/>
                  </a:lnTo>
                  <a:lnTo>
                    <a:pt x="751077" y="45847"/>
                  </a:lnTo>
                  <a:lnTo>
                    <a:pt x="753754" y="45847"/>
                  </a:lnTo>
                  <a:lnTo>
                    <a:pt x="679831" y="2794"/>
                  </a:lnTo>
                  <a:lnTo>
                    <a:pt x="675132" y="0"/>
                  </a:lnTo>
                  <a:close/>
                </a:path>
              </a:pathLst>
            </a:custGeom>
            <a:solidFill>
              <a:srgbClr val="000000"/>
            </a:solidFill>
          </p:spPr>
          <p:txBody>
            <a:bodyPr wrap="square" lIns="0" tIns="0" rIns="0" bIns="0" rtlCol="0"/>
            <a:lstStyle/>
            <a:p>
              <a:endParaRPr/>
            </a:p>
          </p:txBody>
        </p:sp>
        <p:sp>
          <p:nvSpPr>
            <p:cNvPr id="5" name="object 5"/>
            <p:cNvSpPr/>
            <p:nvPr/>
          </p:nvSpPr>
          <p:spPr>
            <a:xfrm>
              <a:off x="688085" y="2689097"/>
              <a:ext cx="3484245" cy="2091055"/>
            </a:xfrm>
            <a:custGeom>
              <a:avLst/>
              <a:gdLst/>
              <a:ahLst/>
              <a:cxnLst/>
              <a:rect l="l" t="t" r="r" b="b"/>
              <a:pathLst>
                <a:path w="3484245" h="2091054">
                  <a:moveTo>
                    <a:pt x="3483864" y="0"/>
                  </a:moveTo>
                  <a:lnTo>
                    <a:pt x="0" y="0"/>
                  </a:lnTo>
                  <a:lnTo>
                    <a:pt x="0" y="2090927"/>
                  </a:lnTo>
                  <a:lnTo>
                    <a:pt x="3483864" y="2090927"/>
                  </a:lnTo>
                  <a:lnTo>
                    <a:pt x="3483864" y="0"/>
                  </a:lnTo>
                  <a:close/>
                </a:path>
              </a:pathLst>
            </a:custGeom>
            <a:solidFill>
              <a:srgbClr val="FF0000"/>
            </a:solidFill>
          </p:spPr>
          <p:txBody>
            <a:bodyPr wrap="square" lIns="0" tIns="0" rIns="0" bIns="0" rtlCol="0"/>
            <a:lstStyle/>
            <a:p>
              <a:endParaRPr/>
            </a:p>
          </p:txBody>
        </p:sp>
        <p:sp>
          <p:nvSpPr>
            <p:cNvPr id="6" name="object 6"/>
            <p:cNvSpPr/>
            <p:nvPr/>
          </p:nvSpPr>
          <p:spPr>
            <a:xfrm>
              <a:off x="688085" y="2689097"/>
              <a:ext cx="3484245" cy="2091055"/>
            </a:xfrm>
            <a:custGeom>
              <a:avLst/>
              <a:gdLst/>
              <a:ahLst/>
              <a:cxnLst/>
              <a:rect l="l" t="t" r="r" b="b"/>
              <a:pathLst>
                <a:path w="3484245" h="2091054">
                  <a:moveTo>
                    <a:pt x="0" y="2090927"/>
                  </a:moveTo>
                  <a:lnTo>
                    <a:pt x="3483864" y="2090927"/>
                  </a:lnTo>
                  <a:lnTo>
                    <a:pt x="3483864" y="0"/>
                  </a:lnTo>
                  <a:lnTo>
                    <a:pt x="0" y="0"/>
                  </a:lnTo>
                  <a:lnTo>
                    <a:pt x="0" y="2090927"/>
                  </a:lnTo>
                  <a:close/>
                </a:path>
              </a:pathLst>
            </a:custGeom>
            <a:ln w="25908">
              <a:solidFill>
                <a:srgbClr val="FFFFFF"/>
              </a:solidFill>
            </a:ln>
          </p:spPr>
          <p:txBody>
            <a:bodyPr wrap="square" lIns="0" tIns="0" rIns="0" bIns="0" rtlCol="0"/>
            <a:lstStyle/>
            <a:p>
              <a:endParaRPr/>
            </a:p>
          </p:txBody>
        </p:sp>
      </p:grpSp>
      <p:sp>
        <p:nvSpPr>
          <p:cNvPr id="7" name="object 7"/>
          <p:cNvSpPr txBox="1"/>
          <p:nvPr/>
        </p:nvSpPr>
        <p:spPr>
          <a:xfrm>
            <a:off x="688089" y="2689099"/>
            <a:ext cx="3484245" cy="1356782"/>
          </a:xfrm>
          <a:prstGeom prst="rect">
            <a:avLst/>
          </a:prstGeom>
        </p:spPr>
        <p:txBody>
          <a:bodyPr vert="horz" wrap="square" lIns="0" tIns="0" rIns="0" bIns="0" rtlCol="0">
            <a:spAutoFit/>
          </a:bodyPr>
          <a:lstStyle/>
          <a:p>
            <a:pPr>
              <a:lnSpc>
                <a:spcPct val="100000"/>
              </a:lnSpc>
            </a:pPr>
            <a:endParaRPr sz="3600" dirty="0">
              <a:latin typeface="Arial" panose="020B0604020202020204" pitchFamily="34" charset="0"/>
              <a:cs typeface="Arial" panose="020B0604020202020204" pitchFamily="34" charset="0"/>
            </a:endParaRPr>
          </a:p>
          <a:p>
            <a:pPr marL="995655">
              <a:spcBef>
                <a:spcPts val="2851"/>
              </a:spcBef>
            </a:pPr>
            <a:r>
              <a:rPr sz="2800" spc="-5" dirty="0">
                <a:solidFill>
                  <a:srgbClr val="FFFFFF"/>
                </a:solidFill>
                <a:latin typeface="Arial" panose="020B0604020202020204" pitchFamily="34" charset="0"/>
                <a:cs typeface="Arial" panose="020B0604020202020204" pitchFamily="34" charset="0"/>
              </a:rPr>
              <a:t>Raw</a:t>
            </a:r>
            <a:r>
              <a:rPr sz="2800" spc="-51" dirty="0">
                <a:solidFill>
                  <a:srgbClr val="FFFFFF"/>
                </a:solidFill>
                <a:latin typeface="Arial" panose="020B0604020202020204" pitchFamily="34" charset="0"/>
                <a:cs typeface="Arial" panose="020B0604020202020204" pitchFamily="34" charset="0"/>
              </a:rPr>
              <a:t> </a:t>
            </a:r>
            <a:r>
              <a:rPr sz="2800" dirty="0">
                <a:solidFill>
                  <a:srgbClr val="FFFFFF"/>
                </a:solidFill>
                <a:latin typeface="Arial" panose="020B0604020202020204" pitchFamily="34" charset="0"/>
                <a:cs typeface="Arial" panose="020B0604020202020204" pitchFamily="34" charset="0"/>
              </a:rPr>
              <a:t>Reads</a:t>
            </a:r>
            <a:endParaRPr lang="en-US" sz="2800" dirty="0">
              <a:latin typeface="Arial" panose="020B0604020202020204" pitchFamily="34" charset="0"/>
              <a:cs typeface="Arial" panose="020B0604020202020204" pitchFamily="34" charset="0"/>
            </a:endParaRPr>
          </a:p>
        </p:txBody>
      </p:sp>
      <p:grpSp>
        <p:nvGrpSpPr>
          <p:cNvPr id="8" name="object 8"/>
          <p:cNvGrpSpPr/>
          <p:nvPr/>
        </p:nvGrpSpPr>
        <p:grpSpPr>
          <a:xfrm>
            <a:off x="4960623" y="2676145"/>
            <a:ext cx="3510279" cy="2117091"/>
            <a:chOff x="4960620" y="2676144"/>
            <a:chExt cx="3510279" cy="2117090"/>
          </a:xfrm>
          <a:solidFill>
            <a:srgbClr val="0070C0"/>
          </a:solidFill>
        </p:grpSpPr>
        <p:sp>
          <p:nvSpPr>
            <p:cNvPr id="9" name="object 9"/>
            <p:cNvSpPr/>
            <p:nvPr/>
          </p:nvSpPr>
          <p:spPr>
            <a:xfrm>
              <a:off x="4973574" y="2689098"/>
              <a:ext cx="3484245" cy="2091055"/>
            </a:xfrm>
            <a:custGeom>
              <a:avLst/>
              <a:gdLst/>
              <a:ahLst/>
              <a:cxnLst/>
              <a:rect l="l" t="t" r="r" b="b"/>
              <a:pathLst>
                <a:path w="3484245" h="2091054">
                  <a:moveTo>
                    <a:pt x="3483864" y="0"/>
                  </a:moveTo>
                  <a:lnTo>
                    <a:pt x="0" y="0"/>
                  </a:lnTo>
                  <a:lnTo>
                    <a:pt x="0" y="2090927"/>
                  </a:lnTo>
                  <a:lnTo>
                    <a:pt x="3483864" y="2090927"/>
                  </a:lnTo>
                  <a:lnTo>
                    <a:pt x="3483864" y="0"/>
                  </a:lnTo>
                  <a:close/>
                </a:path>
              </a:pathLst>
            </a:custGeom>
            <a:grpFill/>
          </p:spPr>
          <p:txBody>
            <a:bodyPr wrap="square" lIns="0" tIns="0" rIns="0" bIns="0" rtlCol="0"/>
            <a:lstStyle/>
            <a:p>
              <a:endParaRPr>
                <a:solidFill>
                  <a:schemeClr val="accent1">
                    <a:lumMod val="75000"/>
                  </a:schemeClr>
                </a:solidFill>
              </a:endParaRPr>
            </a:p>
          </p:txBody>
        </p:sp>
        <p:sp>
          <p:nvSpPr>
            <p:cNvPr id="10" name="object 10"/>
            <p:cNvSpPr/>
            <p:nvPr/>
          </p:nvSpPr>
          <p:spPr>
            <a:xfrm>
              <a:off x="4973574" y="2689098"/>
              <a:ext cx="3484245" cy="2091055"/>
            </a:xfrm>
            <a:custGeom>
              <a:avLst/>
              <a:gdLst/>
              <a:ahLst/>
              <a:cxnLst/>
              <a:rect l="l" t="t" r="r" b="b"/>
              <a:pathLst>
                <a:path w="3484245" h="2091054">
                  <a:moveTo>
                    <a:pt x="0" y="2090927"/>
                  </a:moveTo>
                  <a:lnTo>
                    <a:pt x="3483864" y="2090927"/>
                  </a:lnTo>
                  <a:lnTo>
                    <a:pt x="3483864" y="0"/>
                  </a:lnTo>
                  <a:lnTo>
                    <a:pt x="0" y="0"/>
                  </a:lnTo>
                  <a:lnTo>
                    <a:pt x="0" y="2090927"/>
                  </a:lnTo>
                  <a:close/>
                </a:path>
              </a:pathLst>
            </a:custGeom>
            <a:grpFill/>
            <a:ln w="25908">
              <a:solidFill>
                <a:srgbClr val="FFFFFF"/>
              </a:solidFill>
            </a:ln>
          </p:spPr>
          <p:txBody>
            <a:bodyPr wrap="square" lIns="0" tIns="0" rIns="0" bIns="0" rtlCol="0"/>
            <a:lstStyle/>
            <a:p>
              <a:endParaRPr>
                <a:solidFill>
                  <a:schemeClr val="accent1">
                    <a:lumMod val="75000"/>
                  </a:schemeClr>
                </a:solidFill>
              </a:endParaRPr>
            </a:p>
          </p:txBody>
        </p:sp>
      </p:grpSp>
      <p:sp>
        <p:nvSpPr>
          <p:cNvPr id="11" name="object 11"/>
          <p:cNvSpPr txBox="1"/>
          <p:nvPr/>
        </p:nvSpPr>
        <p:spPr>
          <a:xfrm>
            <a:off x="4973576" y="2689099"/>
            <a:ext cx="3484245" cy="1365438"/>
          </a:xfrm>
          <a:prstGeom prst="rect">
            <a:avLst/>
          </a:prstGeom>
        </p:spPr>
        <p:txBody>
          <a:bodyPr vert="horz" wrap="square" lIns="0" tIns="6985" rIns="0" bIns="0" rtlCol="0">
            <a:spAutoFit/>
          </a:bodyPr>
          <a:lstStyle/>
          <a:p>
            <a:pPr>
              <a:spcBef>
                <a:spcPts val="55"/>
              </a:spcBef>
            </a:pPr>
            <a:endParaRPr sz="3200" dirty="0">
              <a:latin typeface="Arial" panose="020B0604020202020204" pitchFamily="34" charset="0"/>
              <a:cs typeface="Arial" panose="020B0604020202020204" pitchFamily="34" charset="0"/>
            </a:endParaRPr>
          </a:p>
          <a:p>
            <a:pPr marL="172081" marR="165731" indent="2540" algn="ctr">
              <a:lnSpc>
                <a:spcPct val="104400"/>
              </a:lnSpc>
            </a:pPr>
            <a:r>
              <a:rPr sz="2800" spc="-5" dirty="0">
                <a:solidFill>
                  <a:srgbClr val="FFFFFF"/>
                </a:solidFill>
                <a:latin typeface="Arial" panose="020B0604020202020204" pitchFamily="34" charset="0"/>
                <a:cs typeface="Arial" panose="020B0604020202020204" pitchFamily="34" charset="0"/>
              </a:rPr>
              <a:t>Quality</a:t>
            </a:r>
            <a:r>
              <a:rPr sz="2800" dirty="0">
                <a:solidFill>
                  <a:srgbClr val="FFFFFF"/>
                </a:solidFill>
                <a:latin typeface="Arial" panose="020B0604020202020204" pitchFamily="34" charset="0"/>
                <a:cs typeface="Arial" panose="020B0604020202020204" pitchFamily="34" charset="0"/>
              </a:rPr>
              <a:t> </a:t>
            </a:r>
            <a:r>
              <a:rPr sz="2800" spc="-5" dirty="0">
                <a:solidFill>
                  <a:srgbClr val="FFFFFF"/>
                </a:solidFill>
                <a:latin typeface="Arial" panose="020B0604020202020204" pitchFamily="34" charset="0"/>
                <a:cs typeface="Arial" panose="020B0604020202020204" pitchFamily="34" charset="0"/>
              </a:rPr>
              <a:t>control </a:t>
            </a:r>
            <a:r>
              <a:rPr sz="2800" dirty="0">
                <a:solidFill>
                  <a:srgbClr val="FFFFFF"/>
                </a:solidFill>
                <a:latin typeface="Arial" panose="020B0604020202020204" pitchFamily="34" charset="0"/>
                <a:cs typeface="Arial" panose="020B0604020202020204" pitchFamily="34" charset="0"/>
              </a:rPr>
              <a:t> </a:t>
            </a:r>
            <a:r>
              <a:rPr sz="2800" spc="-5" dirty="0">
                <a:solidFill>
                  <a:srgbClr val="FFFFFF"/>
                </a:solidFill>
                <a:latin typeface="Arial" panose="020B0604020202020204" pitchFamily="34" charset="0"/>
                <a:cs typeface="Arial" panose="020B0604020202020204" pitchFamily="34" charset="0"/>
              </a:rPr>
              <a:t>(</a:t>
            </a:r>
            <a:r>
              <a:rPr sz="2800" dirty="0">
                <a:solidFill>
                  <a:srgbClr val="FFFFFF"/>
                </a:solidFill>
                <a:latin typeface="Arial" panose="020B0604020202020204" pitchFamily="34" charset="0"/>
                <a:cs typeface="Arial" panose="020B0604020202020204" pitchFamily="34" charset="0"/>
              </a:rPr>
              <a:t>FASTQC)</a:t>
            </a:r>
            <a:endParaRP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69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FastQC</a:t>
            </a:r>
            <a:endParaRPr lang="en-GB" dirty="0"/>
          </a:p>
        </p:txBody>
      </p:sp>
      <p:sp>
        <p:nvSpPr>
          <p:cNvPr id="7" name="Content Placeholder 6"/>
          <p:cNvSpPr>
            <a:spLocks noGrp="1"/>
          </p:cNvSpPr>
          <p:nvPr>
            <p:ph idx="1"/>
          </p:nvPr>
        </p:nvSpPr>
        <p:spPr>
          <a:xfrm>
            <a:off x="5166082" y="2057401"/>
            <a:ext cx="4435117" cy="3394472"/>
          </a:xfrm>
        </p:spPr>
        <p:txBody>
          <a:bodyPr>
            <a:normAutofit fontScale="92500" lnSpcReduction="20000"/>
          </a:bodyPr>
          <a:lstStyle/>
          <a:p>
            <a:r>
              <a:rPr lang="en-GB" dirty="0"/>
              <a:t>Reads raw </a:t>
            </a:r>
            <a:r>
              <a:rPr lang="en-GB" dirty="0" err="1"/>
              <a:t>fastq</a:t>
            </a:r>
            <a:r>
              <a:rPr lang="en-GB" dirty="0"/>
              <a:t> files as input</a:t>
            </a:r>
          </a:p>
          <a:p>
            <a:endParaRPr lang="en-GB" dirty="0"/>
          </a:p>
          <a:p>
            <a:r>
              <a:rPr lang="en-GB" dirty="0"/>
              <a:t>Performs multiple checks</a:t>
            </a:r>
          </a:p>
          <a:p>
            <a:pPr lvl="1"/>
            <a:r>
              <a:rPr lang="en-GB" dirty="0"/>
              <a:t>Pass/warn/fail</a:t>
            </a:r>
          </a:p>
          <a:p>
            <a:pPr lvl="1"/>
            <a:r>
              <a:rPr lang="en-GB" dirty="0"/>
              <a:t>Compares to genomic library</a:t>
            </a:r>
          </a:p>
          <a:p>
            <a:endParaRPr lang="en-GB" dirty="0"/>
          </a:p>
          <a:p>
            <a:r>
              <a:rPr lang="en-GB" dirty="0"/>
              <a:t>HTML Report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96" y="2186827"/>
            <a:ext cx="4896509" cy="3360728"/>
          </a:xfrm>
          <a:prstGeom prst="rect">
            <a:avLst/>
          </a:prstGeom>
        </p:spPr>
      </p:pic>
      <p:sp>
        <p:nvSpPr>
          <p:cNvPr id="6" name="Rectangle 5"/>
          <p:cNvSpPr/>
          <p:nvPr/>
        </p:nvSpPr>
        <p:spPr>
          <a:xfrm>
            <a:off x="143388" y="5643308"/>
            <a:ext cx="4599401" cy="300210"/>
          </a:xfrm>
          <a:prstGeom prst="rect">
            <a:avLst/>
          </a:prstGeom>
        </p:spPr>
        <p:txBody>
          <a:bodyPr wrap="none">
            <a:spAutoFit/>
          </a:bodyPr>
          <a:lstStyle/>
          <a:p>
            <a:r>
              <a:rPr lang="en-GB" sz="1351" dirty="0"/>
              <a:t>http://www.bioinformatics.babraham.ac.uk/projects/fastqc/</a:t>
            </a:r>
          </a:p>
        </p:txBody>
      </p:sp>
    </p:spTree>
    <p:extLst>
      <p:ext uri="{BB962C8B-B14F-4D97-AF65-F5344CB8AC3E}">
        <p14:creationId xmlns:p14="http://schemas.microsoft.com/office/powerpoint/2010/main" val="3090481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A8E1-3AAB-0C42-9F9C-A7C88313DA6F}"/>
              </a:ext>
            </a:extLst>
          </p:cNvPr>
          <p:cNvSpPr>
            <a:spLocks noGrp="1"/>
          </p:cNvSpPr>
          <p:nvPr>
            <p:ph type="title"/>
          </p:nvPr>
        </p:nvSpPr>
        <p:spPr>
          <a:xfrm>
            <a:off x="628650" y="365126"/>
            <a:ext cx="7886700" cy="739469"/>
          </a:xfrm>
        </p:spPr>
        <p:txBody>
          <a:bodyPr/>
          <a:lstStyle/>
          <a:p>
            <a:pPr algn="ctr"/>
            <a:r>
              <a:rPr lang="en-US" dirty="0"/>
              <a:t>Why submit a job?  </a:t>
            </a:r>
          </a:p>
        </p:txBody>
      </p:sp>
      <p:sp>
        <p:nvSpPr>
          <p:cNvPr id="3" name="Content Placeholder 2">
            <a:extLst>
              <a:ext uri="{FF2B5EF4-FFF2-40B4-BE49-F238E27FC236}">
                <a16:creationId xmlns:a16="http://schemas.microsoft.com/office/drawing/2014/main" id="{E7A2C5AD-DC1A-5349-8474-97135B48B3F5}"/>
              </a:ext>
            </a:extLst>
          </p:cNvPr>
          <p:cNvSpPr>
            <a:spLocks noGrp="1"/>
          </p:cNvSpPr>
          <p:nvPr>
            <p:ph idx="1"/>
          </p:nvPr>
        </p:nvSpPr>
        <p:spPr>
          <a:xfrm>
            <a:off x="938758" y="1358900"/>
            <a:ext cx="7633742" cy="5016500"/>
          </a:xfrm>
        </p:spPr>
        <p:txBody>
          <a:bodyPr>
            <a:normAutofit lnSpcReduction="10000"/>
          </a:bodyPr>
          <a:lstStyle/>
          <a:p>
            <a:r>
              <a:rPr lang="en-US" sz="2800" dirty="0"/>
              <a:t>It will be annoying to run each sample, one by one: </a:t>
            </a:r>
          </a:p>
          <a:p>
            <a:pPr marL="0" indent="0">
              <a:buNone/>
            </a:pPr>
            <a:r>
              <a:rPr lang="en-US" sz="2800" dirty="0" err="1">
                <a:solidFill>
                  <a:schemeClr val="accent6">
                    <a:lumMod val="75000"/>
                  </a:schemeClr>
                </a:solidFill>
              </a:rPr>
              <a:t>htseq</a:t>
            </a:r>
            <a:r>
              <a:rPr lang="en-US" sz="2800" dirty="0">
                <a:solidFill>
                  <a:schemeClr val="accent6">
                    <a:lumMod val="75000"/>
                  </a:schemeClr>
                </a:solidFill>
              </a:rPr>
              <a:t>-count -f bam -s yes -</a:t>
            </a:r>
            <a:r>
              <a:rPr lang="en-US" sz="2800" dirty="0" err="1">
                <a:solidFill>
                  <a:schemeClr val="accent6">
                    <a:lumMod val="75000"/>
                  </a:schemeClr>
                </a:solidFill>
              </a:rPr>
              <a:t>i</a:t>
            </a:r>
            <a:r>
              <a:rPr lang="en-US" sz="2800" dirty="0">
                <a:solidFill>
                  <a:schemeClr val="accent6">
                    <a:lumMod val="75000"/>
                  </a:schemeClr>
                </a:solidFill>
              </a:rPr>
              <a:t> </a:t>
            </a:r>
            <a:r>
              <a:rPr lang="en-US" sz="2800" dirty="0" err="1">
                <a:solidFill>
                  <a:schemeClr val="accent6">
                    <a:lumMod val="75000"/>
                  </a:schemeClr>
                </a:solidFill>
              </a:rPr>
              <a:t>gene_name</a:t>
            </a:r>
            <a:r>
              <a:rPr lang="en-US" sz="2800" dirty="0">
                <a:solidFill>
                  <a:schemeClr val="accent6">
                    <a:lumMod val="75000"/>
                  </a:schemeClr>
                </a:solidFill>
              </a:rPr>
              <a:t> -m union sample1.bam </a:t>
            </a:r>
            <a:r>
              <a:rPr lang="en-US" sz="2800" dirty="0" err="1">
                <a:solidFill>
                  <a:schemeClr val="accent6">
                    <a:lumMod val="75000"/>
                  </a:schemeClr>
                </a:solidFill>
              </a:rPr>
              <a:t>annotation.gtf</a:t>
            </a:r>
            <a:r>
              <a:rPr lang="en-US" sz="2800" dirty="0">
                <a:solidFill>
                  <a:schemeClr val="accent6">
                    <a:lumMod val="75000"/>
                  </a:schemeClr>
                </a:solidFill>
              </a:rPr>
              <a:t> &gt; sample1.count.txt </a:t>
            </a:r>
          </a:p>
          <a:p>
            <a:pPr marL="0" indent="0">
              <a:buNone/>
            </a:pPr>
            <a:r>
              <a:rPr lang="en-US" sz="2800" dirty="0">
                <a:solidFill>
                  <a:schemeClr val="accent6">
                    <a:lumMod val="75000"/>
                  </a:schemeClr>
                </a:solidFill>
                <a:highlight>
                  <a:srgbClr val="FFFF00"/>
                </a:highlight>
              </a:rPr>
              <a:t>WAIT FOR IT TO RUN</a:t>
            </a:r>
          </a:p>
          <a:p>
            <a:pPr marL="0" indent="0">
              <a:buNone/>
            </a:pPr>
            <a:r>
              <a:rPr lang="en-US" sz="2800" dirty="0" err="1">
                <a:solidFill>
                  <a:srgbClr val="C00000"/>
                </a:solidFill>
              </a:rPr>
              <a:t>htseq</a:t>
            </a:r>
            <a:r>
              <a:rPr lang="en-US" sz="2800" dirty="0">
                <a:solidFill>
                  <a:srgbClr val="C00000"/>
                </a:solidFill>
              </a:rPr>
              <a:t>-count -f bam -s yes -</a:t>
            </a:r>
            <a:r>
              <a:rPr lang="en-US" sz="2800" dirty="0" err="1">
                <a:solidFill>
                  <a:srgbClr val="C00000"/>
                </a:solidFill>
              </a:rPr>
              <a:t>i</a:t>
            </a:r>
            <a:r>
              <a:rPr lang="en-US" sz="2800" dirty="0">
                <a:solidFill>
                  <a:srgbClr val="C00000"/>
                </a:solidFill>
              </a:rPr>
              <a:t> </a:t>
            </a:r>
            <a:r>
              <a:rPr lang="en-US" sz="2800" dirty="0" err="1">
                <a:solidFill>
                  <a:srgbClr val="C00000"/>
                </a:solidFill>
              </a:rPr>
              <a:t>gene_name</a:t>
            </a:r>
            <a:r>
              <a:rPr lang="en-US" sz="2800" dirty="0">
                <a:solidFill>
                  <a:srgbClr val="C00000"/>
                </a:solidFill>
              </a:rPr>
              <a:t> -m union sample2.bam </a:t>
            </a:r>
            <a:r>
              <a:rPr lang="en-US" sz="2800" dirty="0" err="1">
                <a:solidFill>
                  <a:srgbClr val="C00000"/>
                </a:solidFill>
              </a:rPr>
              <a:t>annotation.gtf</a:t>
            </a:r>
            <a:r>
              <a:rPr lang="en-US" sz="2800" dirty="0">
                <a:solidFill>
                  <a:srgbClr val="C00000"/>
                </a:solidFill>
              </a:rPr>
              <a:t> &gt; sample2.count.txt </a:t>
            </a:r>
          </a:p>
          <a:p>
            <a:pPr marL="0" indent="0">
              <a:buNone/>
            </a:pPr>
            <a:r>
              <a:rPr lang="en-US" sz="2800" dirty="0">
                <a:solidFill>
                  <a:srgbClr val="C00000"/>
                </a:solidFill>
                <a:highlight>
                  <a:srgbClr val="FFFF00"/>
                </a:highlight>
              </a:rPr>
              <a:t>WAIT FOR IT TO RUN</a:t>
            </a:r>
          </a:p>
          <a:p>
            <a:r>
              <a:rPr lang="en-US" sz="2800" dirty="0"/>
              <a:t>Also, some programs…. take a very long time to run! </a:t>
            </a:r>
          </a:p>
          <a:p>
            <a:endParaRPr lang="en-US" sz="2800" dirty="0"/>
          </a:p>
        </p:txBody>
      </p:sp>
    </p:spTree>
    <p:extLst>
      <p:ext uri="{BB962C8B-B14F-4D97-AF65-F5344CB8AC3E}">
        <p14:creationId xmlns:p14="http://schemas.microsoft.com/office/powerpoint/2010/main" val="3378181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303" y="376356"/>
            <a:ext cx="7510695" cy="689932"/>
          </a:xfrm>
          <a:prstGeom prst="rect">
            <a:avLst/>
          </a:prstGeom>
        </p:spPr>
        <p:txBody>
          <a:bodyPr vert="horz" wrap="square" lIns="0" tIns="12700" rIns="0" bIns="0" rtlCol="0" anchor="ctr">
            <a:spAutoFit/>
          </a:bodyPr>
          <a:lstStyle/>
          <a:p>
            <a:pPr marL="12700">
              <a:spcBef>
                <a:spcPts val="100"/>
              </a:spcBef>
            </a:pPr>
            <a:r>
              <a:rPr spc="-5" dirty="0"/>
              <a:t>Sequence</a:t>
            </a:r>
            <a:r>
              <a:rPr spc="-31" dirty="0"/>
              <a:t> </a:t>
            </a:r>
            <a:r>
              <a:rPr spc="-5" dirty="0"/>
              <a:t>Output</a:t>
            </a:r>
            <a:r>
              <a:rPr spc="5" dirty="0"/>
              <a:t> </a:t>
            </a:r>
            <a:r>
              <a:rPr dirty="0"/>
              <a:t>Format</a:t>
            </a:r>
          </a:p>
        </p:txBody>
      </p:sp>
      <p:sp>
        <p:nvSpPr>
          <p:cNvPr id="3" name="object 3"/>
          <p:cNvSpPr txBox="1"/>
          <p:nvPr/>
        </p:nvSpPr>
        <p:spPr>
          <a:xfrm>
            <a:off x="692303" y="1464693"/>
            <a:ext cx="8078471" cy="2990691"/>
          </a:xfrm>
          <a:prstGeom prst="rect">
            <a:avLst/>
          </a:prstGeom>
        </p:spPr>
        <p:txBody>
          <a:bodyPr vert="horz" wrap="square" lIns="0" tIns="12700" rIns="0" bIns="0" rtlCol="0">
            <a:spAutoFit/>
          </a:bodyPr>
          <a:lstStyle/>
          <a:p>
            <a:pPr marL="355591" indent="-342891">
              <a:spcBef>
                <a:spcPts val="100"/>
              </a:spcBef>
              <a:buClr>
                <a:srgbClr val="00FF00"/>
              </a:buClr>
              <a:buSzPct val="75000"/>
              <a:buFont typeface="Wingdings"/>
              <a:buChar char=""/>
              <a:tabLst>
                <a:tab pos="354956" algn="l"/>
                <a:tab pos="355591" algn="l"/>
              </a:tabLst>
            </a:pPr>
            <a:r>
              <a:rPr sz="2400" spc="-5" dirty="0">
                <a:latin typeface="Arial" panose="020B0604020202020204" pitchFamily="34" charset="0"/>
                <a:cs typeface="Arial" panose="020B0604020202020204" pitchFamily="34" charset="0"/>
              </a:rPr>
              <a:t>FASTQ</a:t>
            </a:r>
            <a:endParaRPr sz="2400" dirty="0">
              <a:latin typeface="Arial" panose="020B0604020202020204" pitchFamily="34" charset="0"/>
              <a:cs typeface="Arial" panose="020B0604020202020204" pitchFamily="34" charset="0"/>
            </a:endParaRPr>
          </a:p>
          <a:p>
            <a:pPr>
              <a:spcBef>
                <a:spcPts val="5"/>
              </a:spcBef>
            </a:pPr>
            <a:endParaRPr sz="2451" dirty="0">
              <a:latin typeface="Arial" panose="020B0604020202020204" pitchFamily="34" charset="0"/>
              <a:cs typeface="Arial" panose="020B0604020202020204" pitchFamily="34" charset="0"/>
            </a:endParaRPr>
          </a:p>
          <a:p>
            <a:pPr marL="469888">
              <a:spcBef>
                <a:spcPts val="5"/>
              </a:spcBef>
            </a:pPr>
            <a:r>
              <a:rPr sz="2000" dirty="0">
                <a:latin typeface="Arial" panose="020B0604020202020204" pitchFamily="34" charset="0"/>
                <a:cs typeface="Arial" panose="020B0604020202020204" pitchFamily="34" charset="0"/>
              </a:rPr>
              <a:t>Line </a:t>
            </a:r>
            <a:r>
              <a:rPr sz="2000" spc="-5" dirty="0">
                <a:latin typeface="Arial" panose="020B0604020202020204" pitchFamily="34" charset="0"/>
                <a:cs typeface="Arial" panose="020B0604020202020204" pitchFamily="34" charset="0"/>
              </a:rPr>
              <a:t>1:</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Unique</a:t>
            </a:r>
            <a:r>
              <a:rPr sz="2000" spc="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ID</a:t>
            </a:r>
            <a:r>
              <a:rPr sz="2000" spc="-2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for</a:t>
            </a:r>
            <a:r>
              <a:rPr sz="2000" spc="-1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a:t>
            </a:r>
            <a:r>
              <a:rPr sz="2000" spc="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sequencing</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read</a:t>
            </a:r>
            <a:endParaRPr sz="2000" dirty="0">
              <a:latin typeface="Arial" panose="020B0604020202020204" pitchFamily="34" charset="0"/>
              <a:cs typeface="Arial" panose="020B0604020202020204" pitchFamily="34" charset="0"/>
            </a:endParaRPr>
          </a:p>
          <a:p>
            <a:pPr marL="469888">
              <a:spcBef>
                <a:spcPts val="240"/>
              </a:spcBef>
            </a:pPr>
            <a:r>
              <a:rPr sz="2000" dirty="0">
                <a:latin typeface="Arial" panose="020B0604020202020204" pitchFamily="34" charset="0"/>
                <a:cs typeface="Arial" panose="020B0604020202020204" pitchFamily="34" charset="0"/>
              </a:rPr>
              <a:t>Line</a:t>
            </a:r>
            <a:r>
              <a:rPr sz="2000" spc="-2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2:</a:t>
            </a:r>
            <a:r>
              <a:rPr sz="2000" spc="-2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Sequences</a:t>
            </a:r>
            <a:endParaRPr sz="2000" dirty="0">
              <a:latin typeface="Arial" panose="020B0604020202020204" pitchFamily="34" charset="0"/>
              <a:cs typeface="Arial" panose="020B0604020202020204" pitchFamily="34" charset="0"/>
            </a:endParaRPr>
          </a:p>
          <a:p>
            <a:pPr marL="469888">
              <a:spcBef>
                <a:spcPts val="240"/>
              </a:spcBef>
            </a:pPr>
            <a:r>
              <a:rPr sz="2000" dirty="0">
                <a:latin typeface="Arial" panose="020B0604020202020204" pitchFamily="34" charset="0"/>
                <a:cs typeface="Arial" panose="020B0604020202020204" pitchFamily="34" charset="0"/>
              </a:rPr>
              <a:t>Line</a:t>
            </a:r>
            <a:r>
              <a:rPr sz="2000" spc="-4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3:+</a:t>
            </a:r>
          </a:p>
          <a:p>
            <a:pPr marL="756266" marR="5080" indent="-287013">
              <a:lnSpc>
                <a:spcPts val="2160"/>
              </a:lnSpc>
              <a:spcBef>
                <a:spcPts val="509"/>
              </a:spcBef>
            </a:pPr>
            <a:r>
              <a:rPr sz="2000" dirty="0">
                <a:latin typeface="Arial" panose="020B0604020202020204" pitchFamily="34" charset="0"/>
                <a:cs typeface="Arial" panose="020B0604020202020204" pitchFamily="34" charset="0"/>
              </a:rPr>
              <a:t>Line</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4:</a:t>
            </a:r>
            <a:r>
              <a:rPr sz="2000" spc="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Base</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calling</a:t>
            </a:r>
            <a:r>
              <a:rPr sz="2000" spc="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quality</a:t>
            </a:r>
            <a:r>
              <a:rPr sz="2000" spc="-2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score</a:t>
            </a:r>
            <a:r>
              <a:rPr sz="2000" spc="-5" dirty="0">
                <a:latin typeface="Arial" panose="020B0604020202020204" pitchFamily="34" charset="0"/>
                <a:cs typeface="Arial" panose="020B0604020202020204" pitchFamily="34" charset="0"/>
              </a:rPr>
              <a:t> (</a:t>
            </a:r>
            <a:r>
              <a:rPr lang="en-US" sz="2000" dirty="0"/>
              <a:t>American Standard Code for Information Interchange </a:t>
            </a:r>
            <a:r>
              <a:rPr lang="en-US" sz="2000" i="1" dirty="0"/>
              <a:t>(</a:t>
            </a:r>
            <a:r>
              <a:rPr sz="2000" spc="-5" dirty="0">
                <a:latin typeface="Arial" panose="020B0604020202020204" pitchFamily="34" charset="0"/>
                <a:cs typeface="Arial" panose="020B0604020202020204" pitchFamily="34" charset="0"/>
              </a:rPr>
              <a:t>ASCII</a:t>
            </a:r>
            <a:r>
              <a:rPr lang="en-US" sz="2000" spc="-5" dirty="0">
                <a:latin typeface="Arial" panose="020B0604020202020204" pitchFamily="34" charset="0"/>
                <a:cs typeface="Arial" panose="020B0604020202020204" pitchFamily="34" charset="0"/>
              </a:rPr>
              <a:t>)</a:t>
            </a:r>
            <a:r>
              <a:rPr sz="2000" spc="-2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value)</a:t>
            </a:r>
            <a:endParaRPr sz="2000" dirty="0">
              <a:latin typeface="Arial" panose="020B0604020202020204" pitchFamily="34" charset="0"/>
              <a:cs typeface="Arial" panose="020B0604020202020204" pitchFamily="34" charset="0"/>
            </a:endParaRPr>
          </a:p>
          <a:p>
            <a:pPr>
              <a:spcBef>
                <a:spcPts val="65"/>
              </a:spcBef>
            </a:pPr>
            <a:endParaRPr sz="2000" dirty="0">
              <a:latin typeface="Arial" panose="020B0604020202020204" pitchFamily="34" charset="0"/>
              <a:cs typeface="Arial" panose="020B0604020202020204" pitchFamily="34" charset="0"/>
            </a:endParaRPr>
          </a:p>
          <a:p>
            <a:pPr marL="469888"/>
            <a:r>
              <a:rPr sz="2000" dirty="0">
                <a:latin typeface="Arial" panose="020B0604020202020204" pitchFamily="34" charset="0"/>
                <a:cs typeface="Arial" panose="020B0604020202020204" pitchFamily="34" charset="0"/>
              </a:rPr>
              <a:t>Example:</a:t>
            </a:r>
          </a:p>
        </p:txBody>
      </p:sp>
      <p:sp>
        <p:nvSpPr>
          <p:cNvPr id="4" name="object 4"/>
          <p:cNvSpPr txBox="1"/>
          <p:nvPr/>
        </p:nvSpPr>
        <p:spPr>
          <a:xfrm>
            <a:off x="692306" y="4853789"/>
            <a:ext cx="8104505" cy="816890"/>
          </a:xfrm>
          <a:prstGeom prst="rect">
            <a:avLst/>
          </a:prstGeom>
        </p:spPr>
        <p:txBody>
          <a:bodyPr vert="horz" wrap="square" lIns="0" tIns="12700" rIns="0" bIns="0" rtlCol="0">
            <a:spAutoFit/>
          </a:bodyPr>
          <a:lstStyle/>
          <a:p>
            <a:pPr marL="12700" marR="5715">
              <a:lnSpc>
                <a:spcPct val="120000"/>
              </a:lnSpc>
              <a:spcBef>
                <a:spcPts val="100"/>
              </a:spcBef>
            </a:pPr>
            <a:r>
              <a:rPr sz="1100" b="1" spc="-5" dirty="0">
                <a:latin typeface="Courier New"/>
                <a:cs typeface="Courier New"/>
              </a:rPr>
              <a:t>@HISEQ:126:H14YJADXX:1:1101:1118:2101 1:N:0:ATCACG </a:t>
            </a:r>
            <a:r>
              <a:rPr sz="1100" b="1" dirty="0">
                <a:latin typeface="Courier New"/>
                <a:cs typeface="Courier New"/>
              </a:rPr>
              <a:t> </a:t>
            </a:r>
            <a:r>
              <a:rPr sz="1100" b="1" spc="-5" dirty="0">
                <a:solidFill>
                  <a:srgbClr val="FF0000"/>
                </a:solidFill>
                <a:latin typeface="Courier New"/>
                <a:cs typeface="Courier New"/>
              </a:rPr>
              <a:t>C</a:t>
            </a:r>
            <a:r>
              <a:rPr sz="1100" b="1" spc="-5" dirty="0">
                <a:latin typeface="Courier New"/>
                <a:cs typeface="Courier New"/>
              </a:rPr>
              <a:t>TCCATAGTCAGAAACTTCAGCATGACAGTACCTCATGCTGCATCAGGTGATCATGAAAAGATTACAGGCTTTCTAAAATTATCAGCAAGATATGG</a:t>
            </a:r>
            <a:endParaRPr sz="1100">
              <a:latin typeface="Courier New"/>
              <a:cs typeface="Courier New"/>
            </a:endParaRPr>
          </a:p>
          <a:p>
            <a:pPr marL="12700" marR="5080">
              <a:lnSpc>
                <a:spcPct val="120000"/>
              </a:lnSpc>
            </a:pPr>
            <a:r>
              <a:rPr sz="1100" b="1" dirty="0">
                <a:latin typeface="Courier New"/>
                <a:cs typeface="Courier New"/>
              </a:rPr>
              <a:t>+ </a:t>
            </a:r>
            <a:r>
              <a:rPr sz="1100" b="1" spc="5" dirty="0">
                <a:latin typeface="Courier New"/>
                <a:cs typeface="Courier New"/>
              </a:rPr>
              <a:t> </a:t>
            </a:r>
            <a:r>
              <a:rPr sz="1100" b="1" spc="-5" dirty="0">
                <a:solidFill>
                  <a:srgbClr val="FF0000"/>
                </a:solidFill>
                <a:latin typeface="Courier New"/>
                <a:cs typeface="Courier New"/>
              </a:rPr>
              <a:t>@</a:t>
            </a:r>
            <a:r>
              <a:rPr sz="1100" b="1" spc="-5" dirty="0">
                <a:latin typeface="Courier New"/>
                <a:cs typeface="Courier New"/>
              </a:rPr>
              <a:t>@?ADDDD?ADHDIIIIIIIEIIIGEFHC&lt;?FH4C9E9BGAFIGH&lt;DG9BD?@DGGEGHHG&lt;DCBBCC8C&gt;FHCGEHIGEEE&gt;EEHEEEEC&gt;A&gt;;;</a:t>
            </a:r>
            <a:endParaRPr sz="1100">
              <a:latin typeface="Courier New"/>
              <a:cs typeface="Courier New"/>
            </a:endParaRPr>
          </a:p>
        </p:txBody>
      </p:sp>
    </p:spTree>
    <p:extLst>
      <p:ext uri="{BB962C8B-B14F-4D97-AF65-F5344CB8AC3E}">
        <p14:creationId xmlns:p14="http://schemas.microsoft.com/office/powerpoint/2010/main" val="3081794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825" y="270536"/>
            <a:ext cx="9657943" cy="689932"/>
          </a:xfrm>
          <a:prstGeom prst="rect">
            <a:avLst/>
          </a:prstGeom>
        </p:spPr>
        <p:txBody>
          <a:bodyPr vert="horz" wrap="square" lIns="0" tIns="12700" rIns="0" bIns="0" rtlCol="0" anchor="ctr">
            <a:spAutoFit/>
          </a:bodyPr>
          <a:lstStyle/>
          <a:p>
            <a:pPr marL="12700">
              <a:spcBef>
                <a:spcPts val="100"/>
              </a:spcBef>
            </a:pPr>
            <a:r>
              <a:rPr spc="-5" dirty="0"/>
              <a:t>Quality</a:t>
            </a:r>
            <a:r>
              <a:rPr spc="-31" dirty="0"/>
              <a:t> </a:t>
            </a:r>
            <a:r>
              <a:rPr dirty="0"/>
              <a:t>Score</a:t>
            </a:r>
            <a:r>
              <a:rPr spc="-25" dirty="0"/>
              <a:t> </a:t>
            </a:r>
            <a:r>
              <a:rPr spc="-5" dirty="0"/>
              <a:t>Representation</a:t>
            </a:r>
          </a:p>
        </p:txBody>
      </p:sp>
      <p:sp>
        <p:nvSpPr>
          <p:cNvPr id="3" name="object 3"/>
          <p:cNvSpPr txBox="1"/>
          <p:nvPr/>
        </p:nvSpPr>
        <p:spPr>
          <a:xfrm>
            <a:off x="344528" y="1309244"/>
            <a:ext cx="8371205" cy="2256387"/>
          </a:xfrm>
          <a:prstGeom prst="rect">
            <a:avLst/>
          </a:prstGeom>
        </p:spPr>
        <p:txBody>
          <a:bodyPr vert="horz" wrap="square" lIns="0" tIns="12065" rIns="0" bIns="0" rtlCol="0">
            <a:spAutoFit/>
          </a:bodyPr>
          <a:lstStyle/>
          <a:p>
            <a:pPr marL="355591" marR="5080" indent="-342891">
              <a:spcBef>
                <a:spcPts val="95"/>
              </a:spcBef>
              <a:buClr>
                <a:srgbClr val="00FF00"/>
              </a:buClr>
              <a:buSzPct val="75000"/>
              <a:buFont typeface="Wingdings"/>
              <a:buChar char=""/>
              <a:tabLst>
                <a:tab pos="354956" algn="l"/>
                <a:tab pos="355591" algn="l"/>
              </a:tabLst>
            </a:pPr>
            <a:r>
              <a:rPr sz="2800" spc="-11" dirty="0">
                <a:latin typeface="Arial" panose="020B0604020202020204" pitchFamily="34" charset="0"/>
                <a:cs typeface="Arial" panose="020B0604020202020204" pitchFamily="34" charset="0"/>
              </a:rPr>
              <a:t>Quality</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scores</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are</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represented</a:t>
            </a:r>
            <a:r>
              <a:rPr sz="2800" spc="4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as</a:t>
            </a:r>
            <a:r>
              <a:rPr sz="2800" spc="5"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ASCII </a:t>
            </a:r>
            <a:r>
              <a:rPr sz="2800" spc="-5" dirty="0">
                <a:latin typeface="Arial" panose="020B0604020202020204" pitchFamily="34" charset="0"/>
                <a:cs typeface="Arial" panose="020B0604020202020204" pitchFamily="34" charset="0"/>
              </a:rPr>
              <a:t> characters</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in</a:t>
            </a:r>
            <a:r>
              <a:rPr sz="2800" spc="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order</a:t>
            </a:r>
            <a:r>
              <a:rPr sz="2800" spc="11"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to</a:t>
            </a:r>
            <a:r>
              <a:rPr sz="2800" spc="5"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save</a:t>
            </a:r>
            <a:r>
              <a:rPr sz="2800" spc="2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space,</a:t>
            </a:r>
            <a:r>
              <a:rPr sz="2800" spc="1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so</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that</a:t>
            </a:r>
            <a:r>
              <a:rPr sz="2800" spc="11"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there </a:t>
            </a:r>
            <a:r>
              <a:rPr sz="2800" spc="-819"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is one</a:t>
            </a:r>
            <a:r>
              <a:rPr sz="2800" spc="5"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ASCII</a:t>
            </a:r>
            <a:r>
              <a:rPr sz="2800" spc="5"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character</a:t>
            </a:r>
            <a:r>
              <a:rPr sz="2800" spc="11"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per</a:t>
            </a:r>
            <a:r>
              <a:rPr sz="2800" spc="20"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base.</a:t>
            </a:r>
            <a:endParaRPr sz="2800" dirty="0">
              <a:latin typeface="Arial" panose="020B0604020202020204" pitchFamily="34" charset="0"/>
              <a:cs typeface="Arial" panose="020B0604020202020204" pitchFamily="34" charset="0"/>
            </a:endParaRPr>
          </a:p>
          <a:p>
            <a:pPr marL="355591" marR="554341" indent="-342891">
              <a:spcBef>
                <a:spcPts val="675"/>
              </a:spcBef>
              <a:buClr>
                <a:srgbClr val="00FF00"/>
              </a:buClr>
              <a:buSzPct val="75000"/>
              <a:buFont typeface="Wingdings"/>
              <a:buChar char=""/>
              <a:tabLst>
                <a:tab pos="354956" algn="l"/>
                <a:tab pos="355591" algn="l"/>
              </a:tabLst>
            </a:pPr>
            <a:r>
              <a:rPr sz="2800" spc="-5" dirty="0">
                <a:latin typeface="Arial" panose="020B0604020202020204" pitchFamily="34" charset="0"/>
                <a:cs typeface="Arial" panose="020B0604020202020204" pitchFamily="34" charset="0"/>
              </a:rPr>
              <a:t>Convert</a:t>
            </a:r>
            <a:r>
              <a:rPr lang="en-US" sz="2800" spc="-5" dirty="0">
                <a:latin typeface="Arial" panose="020B0604020202020204" pitchFamily="34" charset="0"/>
                <a:cs typeface="Arial" panose="020B0604020202020204" pitchFamily="34" charset="0"/>
              </a:rPr>
              <a:t>s</a:t>
            </a:r>
            <a:r>
              <a:rPr sz="2800" spc="31"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between</a:t>
            </a:r>
            <a:r>
              <a:rPr sz="2800" spc="35"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the</a:t>
            </a:r>
            <a:r>
              <a:rPr sz="2800" spc="11"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ASCII</a:t>
            </a:r>
            <a:r>
              <a:rPr sz="2800" spc="5" dirty="0">
                <a:latin typeface="Arial" panose="020B0604020202020204" pitchFamily="34" charset="0"/>
                <a:cs typeface="Arial" panose="020B0604020202020204" pitchFamily="34" charset="0"/>
              </a:rPr>
              <a:t> </a:t>
            </a:r>
            <a:r>
              <a:rPr sz="2800" spc="-11" dirty="0">
                <a:latin typeface="Arial" panose="020B0604020202020204" pitchFamily="34" charset="0"/>
                <a:cs typeface="Arial" panose="020B0604020202020204" pitchFamily="34" charset="0"/>
              </a:rPr>
              <a:t>value</a:t>
            </a:r>
            <a:r>
              <a:rPr sz="2800" spc="11" dirty="0">
                <a:latin typeface="Arial" panose="020B0604020202020204" pitchFamily="34" charset="0"/>
                <a:cs typeface="Arial" panose="020B0604020202020204" pitchFamily="34" charset="0"/>
              </a:rPr>
              <a:t> </a:t>
            </a:r>
            <a:r>
              <a:rPr lang="en-US" sz="2800" spc="11" dirty="0">
                <a:latin typeface="Arial" panose="020B0604020202020204" pitchFamily="34" charset="0"/>
                <a:cs typeface="Arial" panose="020B0604020202020204" pitchFamily="34" charset="0"/>
              </a:rPr>
              <a:t>into </a:t>
            </a:r>
            <a:r>
              <a:rPr lang="en-US" sz="2800" spc="11" dirty="0" err="1">
                <a:latin typeface="Arial" panose="020B0604020202020204" pitchFamily="34" charset="0"/>
                <a:cs typeface="Arial" panose="020B0604020202020204" pitchFamily="34" charset="0"/>
              </a:rPr>
              <a:t>P</a:t>
            </a:r>
            <a:r>
              <a:rPr sz="2800" dirty="0" err="1">
                <a:latin typeface="Arial" panose="020B0604020202020204" pitchFamily="34" charset="0"/>
                <a:cs typeface="Arial" panose="020B0604020202020204" pitchFamily="34" charset="0"/>
              </a:rPr>
              <a:t>hred</a:t>
            </a:r>
            <a:r>
              <a:rPr sz="2800" dirty="0">
                <a:latin typeface="Arial" panose="020B0604020202020204" pitchFamily="34" charset="0"/>
                <a:cs typeface="Arial" panose="020B0604020202020204" pitchFamily="34" charset="0"/>
              </a:rPr>
              <a:t> </a:t>
            </a:r>
            <a:r>
              <a:rPr sz="2800" spc="-5" dirty="0">
                <a:latin typeface="Arial" panose="020B0604020202020204" pitchFamily="34" charset="0"/>
                <a:cs typeface="Arial" panose="020B0604020202020204" pitchFamily="34" charset="0"/>
              </a:rPr>
              <a:t>score</a:t>
            </a:r>
            <a:endParaRPr sz="2800" dirty="0">
              <a:latin typeface="Arial" panose="020B0604020202020204" pitchFamily="34" charset="0"/>
              <a:cs typeface="Arial" panose="020B0604020202020204" pitchFamily="34" charset="0"/>
            </a:endParaRPr>
          </a:p>
        </p:txBody>
      </p:sp>
      <p:grpSp>
        <p:nvGrpSpPr>
          <p:cNvPr id="4" name="object 4"/>
          <p:cNvGrpSpPr/>
          <p:nvPr/>
        </p:nvGrpSpPr>
        <p:grpSpPr>
          <a:xfrm>
            <a:off x="762825" y="3709417"/>
            <a:ext cx="7092315" cy="2600325"/>
            <a:chOff x="762822" y="3709415"/>
            <a:chExt cx="7092315" cy="2600325"/>
          </a:xfrm>
        </p:grpSpPr>
        <p:pic>
          <p:nvPicPr>
            <p:cNvPr id="5" name="object 5"/>
            <p:cNvPicPr/>
            <p:nvPr/>
          </p:nvPicPr>
          <p:blipFill>
            <a:blip r:embed="rId2" cstate="print"/>
            <a:stretch>
              <a:fillRect/>
            </a:stretch>
          </p:blipFill>
          <p:spPr>
            <a:xfrm>
              <a:off x="762822" y="3709415"/>
              <a:ext cx="7091873" cy="2599944"/>
            </a:xfrm>
            <a:prstGeom prst="rect">
              <a:avLst/>
            </a:prstGeom>
          </p:spPr>
        </p:pic>
        <p:sp>
          <p:nvSpPr>
            <p:cNvPr id="6" name="object 6"/>
            <p:cNvSpPr/>
            <p:nvPr/>
          </p:nvSpPr>
          <p:spPr>
            <a:xfrm>
              <a:off x="2988563" y="3717035"/>
              <a:ext cx="288290" cy="1369060"/>
            </a:xfrm>
            <a:custGeom>
              <a:avLst/>
              <a:gdLst/>
              <a:ahLst/>
              <a:cxnLst/>
              <a:rect l="l" t="t" r="r" b="b"/>
              <a:pathLst>
                <a:path w="288289" h="1369060">
                  <a:moveTo>
                    <a:pt x="0" y="1368552"/>
                  </a:moveTo>
                  <a:lnTo>
                    <a:pt x="288036" y="1368552"/>
                  </a:lnTo>
                  <a:lnTo>
                    <a:pt x="288036" y="0"/>
                  </a:lnTo>
                  <a:lnTo>
                    <a:pt x="0" y="0"/>
                  </a:lnTo>
                  <a:lnTo>
                    <a:pt x="0" y="1368552"/>
                  </a:lnTo>
                  <a:close/>
                </a:path>
              </a:pathLst>
            </a:custGeom>
            <a:ln w="12192">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276304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801" y="858986"/>
            <a:ext cx="7684969" cy="1432273"/>
          </a:xfrm>
        </p:spPr>
        <p:txBody>
          <a:bodyPr>
            <a:normAutofit/>
          </a:bodyPr>
          <a:lstStyle/>
          <a:p>
            <a:r>
              <a:rPr lang="en-GB" dirty="0"/>
              <a:t>Base Call Qualities (</a:t>
            </a:r>
            <a:r>
              <a:rPr lang="en-GB" dirty="0" err="1"/>
              <a:t>Phred</a:t>
            </a:r>
            <a:r>
              <a:rPr lang="en-GB" dirty="0"/>
              <a:t> scores)</a:t>
            </a:r>
          </a:p>
        </p:txBody>
      </p:sp>
      <p:sp>
        <p:nvSpPr>
          <p:cNvPr id="3" name="Content Placeholder 2"/>
          <p:cNvSpPr>
            <a:spLocks noGrp="1"/>
          </p:cNvSpPr>
          <p:nvPr>
            <p:ph idx="1"/>
          </p:nvPr>
        </p:nvSpPr>
        <p:spPr>
          <a:xfrm>
            <a:off x="761801" y="2750130"/>
            <a:ext cx="8119309" cy="3261789"/>
          </a:xfrm>
        </p:spPr>
        <p:txBody>
          <a:bodyPr>
            <a:normAutofit fontScale="85000" lnSpcReduction="20000"/>
          </a:bodyPr>
          <a:lstStyle/>
          <a:p>
            <a:r>
              <a:rPr lang="en-GB" dirty="0"/>
              <a:t>For most runs, quality should be good for most reads through the whole run</a:t>
            </a:r>
          </a:p>
          <a:p>
            <a:endParaRPr lang="en-GB" dirty="0"/>
          </a:p>
          <a:p>
            <a:r>
              <a:rPr lang="en-GB" dirty="0"/>
              <a:t>If quality deteriorates we should understand how and why</a:t>
            </a:r>
          </a:p>
          <a:p>
            <a:endParaRPr lang="en-GB" dirty="0"/>
          </a:p>
          <a:p>
            <a:r>
              <a:rPr lang="en-GB" dirty="0"/>
              <a:t>Good (Illumina) quality is generally </a:t>
            </a:r>
            <a:r>
              <a:rPr lang="en-GB" dirty="0" err="1"/>
              <a:t>Phred</a:t>
            </a:r>
            <a:r>
              <a:rPr lang="en-GB" dirty="0"/>
              <a:t> &gt;  30</a:t>
            </a:r>
          </a:p>
          <a:p>
            <a:endParaRPr lang="en-GB" dirty="0"/>
          </a:p>
          <a:p>
            <a:r>
              <a:rPr lang="en-GB" dirty="0"/>
              <a:t>Concerning (Illumina) quality is </a:t>
            </a:r>
            <a:r>
              <a:rPr lang="en-GB" dirty="0" err="1"/>
              <a:t>Phred</a:t>
            </a:r>
            <a:r>
              <a:rPr lang="en-GB" dirty="0"/>
              <a:t> &lt; 20</a:t>
            </a:r>
          </a:p>
        </p:txBody>
      </p:sp>
    </p:spTree>
    <p:extLst>
      <p:ext uri="{BB962C8B-B14F-4D97-AF65-F5344CB8AC3E}">
        <p14:creationId xmlns:p14="http://schemas.microsoft.com/office/powerpoint/2010/main" val="150110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559" y="1989734"/>
            <a:ext cx="6318879" cy="1702435"/>
          </a:xfrm>
        </p:spPr>
        <p:txBody>
          <a:bodyPr>
            <a:noAutofit/>
          </a:bodyPr>
          <a:lstStyle/>
          <a:p>
            <a:pPr algn="ctr"/>
            <a:r>
              <a:rPr lang="en-GB" sz="3600" dirty="0"/>
              <a:t>What should you look for in your libraries?</a:t>
            </a:r>
          </a:p>
        </p:txBody>
      </p:sp>
    </p:spTree>
    <p:extLst>
      <p:ext uri="{BB962C8B-B14F-4D97-AF65-F5344CB8AC3E}">
        <p14:creationId xmlns:p14="http://schemas.microsoft.com/office/powerpoint/2010/main" val="226798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DC6-9B9C-1545-B6CB-6AB3F2F58252}"/>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160F3483-C964-9B4E-B13F-07C5E09F915D}"/>
              </a:ext>
            </a:extLst>
          </p:cNvPr>
          <p:cNvPicPr>
            <a:picLocks noGrp="1" noChangeAspect="1"/>
          </p:cNvPicPr>
          <p:nvPr>
            <p:ph idx="1"/>
          </p:nvPr>
        </p:nvPicPr>
        <p:blipFill>
          <a:blip r:embed="rId2"/>
          <a:stretch>
            <a:fillRect/>
          </a:stretch>
        </p:blipFill>
        <p:spPr>
          <a:xfrm>
            <a:off x="850211" y="1004421"/>
            <a:ext cx="6792654" cy="4607709"/>
          </a:xfrm>
        </p:spPr>
      </p:pic>
      <p:cxnSp>
        <p:nvCxnSpPr>
          <p:cNvPr id="7" name="Straight Arrow Connector 6">
            <a:extLst>
              <a:ext uri="{FF2B5EF4-FFF2-40B4-BE49-F238E27FC236}">
                <a16:creationId xmlns:a16="http://schemas.microsoft.com/office/drawing/2014/main" id="{79A4A423-040D-6045-B279-D4F8C3B17739}"/>
              </a:ext>
            </a:extLst>
          </p:cNvPr>
          <p:cNvCxnSpPr/>
          <p:nvPr/>
        </p:nvCxnSpPr>
        <p:spPr>
          <a:xfrm flipH="1">
            <a:off x="6103620" y="3737610"/>
            <a:ext cx="2278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B71CEB-84D3-DB43-9C28-20F6243F8C82}"/>
              </a:ext>
            </a:extLst>
          </p:cNvPr>
          <p:cNvCxnSpPr/>
          <p:nvPr/>
        </p:nvCxnSpPr>
        <p:spPr>
          <a:xfrm flipH="1">
            <a:off x="6103619" y="4621530"/>
            <a:ext cx="2278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952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15FB-2309-6340-946B-945A7EA90607}"/>
              </a:ext>
            </a:extLst>
          </p:cNvPr>
          <p:cNvSpPr>
            <a:spLocks noGrp="1"/>
          </p:cNvSpPr>
          <p:nvPr>
            <p:ph type="title"/>
          </p:nvPr>
        </p:nvSpPr>
        <p:spPr>
          <a:xfrm>
            <a:off x="0" y="365127"/>
            <a:ext cx="9144000" cy="631720"/>
          </a:xfrm>
        </p:spPr>
        <p:txBody>
          <a:bodyPr>
            <a:normAutofit/>
          </a:bodyPr>
          <a:lstStyle/>
          <a:p>
            <a:pPr algn="ctr"/>
            <a:r>
              <a:rPr lang="en-US" sz="3200" b="1" dirty="0"/>
              <a:t>Architecture of Standard Illumina NGS library</a:t>
            </a:r>
          </a:p>
        </p:txBody>
      </p:sp>
      <p:pic>
        <p:nvPicPr>
          <p:cNvPr id="4098" name="Picture 2">
            <a:extLst>
              <a:ext uri="{FF2B5EF4-FFF2-40B4-BE49-F238E27FC236}">
                <a16:creationId xmlns:a16="http://schemas.microsoft.com/office/drawing/2014/main" id="{61B8832B-C16F-F446-822B-04AA3A9AE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99" y="1590915"/>
            <a:ext cx="7620000" cy="421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C140DB-07D8-994A-8050-BABBB9ECF2A8}"/>
              </a:ext>
            </a:extLst>
          </p:cNvPr>
          <p:cNvSpPr txBox="1"/>
          <p:nvPr/>
        </p:nvSpPr>
        <p:spPr>
          <a:xfrm>
            <a:off x="504867" y="993820"/>
            <a:ext cx="5750292" cy="369332"/>
          </a:xfrm>
          <a:prstGeom prst="rect">
            <a:avLst/>
          </a:prstGeom>
          <a:solidFill>
            <a:schemeClr val="bg1"/>
          </a:solidFill>
          <a:ln>
            <a:solidFill>
              <a:schemeClr val="accent1">
                <a:lumMod val="75000"/>
              </a:schemeClr>
            </a:solidFill>
          </a:ln>
        </p:spPr>
        <p:txBody>
          <a:bodyPr wrap="none" rtlCol="0">
            <a:spAutoFit/>
          </a:bodyPr>
          <a:lstStyle/>
          <a:p>
            <a:r>
              <a:rPr lang="en-US" dirty="0"/>
              <a:t>P5 and p7 sequences are required to bind the flow cell</a:t>
            </a:r>
          </a:p>
        </p:txBody>
      </p:sp>
      <p:sp>
        <p:nvSpPr>
          <p:cNvPr id="8" name="Content Placeholder 2">
            <a:extLst>
              <a:ext uri="{FF2B5EF4-FFF2-40B4-BE49-F238E27FC236}">
                <a16:creationId xmlns:a16="http://schemas.microsoft.com/office/drawing/2014/main" id="{73873CCE-0F9C-2B4F-BC11-9E54D362C147}"/>
              </a:ext>
            </a:extLst>
          </p:cNvPr>
          <p:cNvSpPr txBox="1">
            <a:spLocks/>
          </p:cNvSpPr>
          <p:nvPr/>
        </p:nvSpPr>
        <p:spPr>
          <a:xfrm>
            <a:off x="194310" y="5205054"/>
            <a:ext cx="10492740" cy="1966080"/>
          </a:xfrm>
          <a:prstGeom prst="rect">
            <a:avLst/>
          </a:prstGeom>
        </p:spPr>
        <p:txBody>
          <a:bodyPr vert="horz" lIns="91440" tIns="45720" rIns="91440" bIns="45720" rtlCol="0">
            <a:normAutofit/>
          </a:bodyPr>
          <a:lstStyle>
            <a:lvl1pPr marL="0" indent="0" algn="l" defTabSz="914377"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594" indent="0" algn="l" defTabSz="914377"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189" indent="0" algn="l" defTabSz="914377"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783" indent="0" algn="l" defTabSz="914377"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377" indent="0" algn="l" defTabSz="914377"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hangingPunct="0">
              <a:defRPr/>
            </a:pPr>
            <a:endParaRPr lang="en-US" sz="2400" dirty="0">
              <a:solidFill>
                <a:schemeClr val="tx2"/>
              </a:solidFill>
            </a:endParaRPr>
          </a:p>
          <a:p>
            <a:pPr eaLnBrk="0" hangingPunct="0">
              <a:defRPr/>
            </a:pPr>
            <a:r>
              <a:rPr lang="en-US" sz="2000" dirty="0">
                <a:solidFill>
                  <a:srgbClr val="0070C0"/>
                </a:solidFill>
              </a:rPr>
              <a:t>Adaptors</a:t>
            </a:r>
            <a:r>
              <a:rPr lang="en-US" sz="2000" dirty="0">
                <a:solidFill>
                  <a:schemeClr val="tx2"/>
                </a:solidFill>
              </a:rPr>
              <a:t> </a:t>
            </a:r>
            <a:r>
              <a:rPr lang="en-US" sz="2000" dirty="0"/>
              <a:t>will serve as primer binding sites for amplification and sequencing</a:t>
            </a:r>
            <a:endParaRPr lang="en-US" sz="2000" dirty="0">
              <a:solidFill>
                <a:srgbClr val="0070C0"/>
              </a:solidFill>
            </a:endParaRPr>
          </a:p>
          <a:p>
            <a:pPr eaLnBrk="0" hangingPunct="0">
              <a:defRPr/>
            </a:pPr>
            <a:r>
              <a:rPr lang="en-US" sz="2000" dirty="0">
                <a:solidFill>
                  <a:srgbClr val="0070C0"/>
                </a:solidFill>
              </a:rPr>
              <a:t>Indices</a:t>
            </a:r>
            <a:r>
              <a:rPr lang="en-US" sz="2000" dirty="0"/>
              <a:t> are used to combine many samples into 1 seq. run</a:t>
            </a:r>
          </a:p>
        </p:txBody>
      </p:sp>
      <p:sp>
        <p:nvSpPr>
          <p:cNvPr id="5" name="Right Bracket 4">
            <a:extLst>
              <a:ext uri="{FF2B5EF4-FFF2-40B4-BE49-F238E27FC236}">
                <a16:creationId xmlns:a16="http://schemas.microsoft.com/office/drawing/2014/main" id="{3E69D2CB-9566-C942-A70E-20CFBC57F922}"/>
              </a:ext>
            </a:extLst>
          </p:cNvPr>
          <p:cNvSpPr/>
          <p:nvPr/>
        </p:nvSpPr>
        <p:spPr>
          <a:xfrm>
            <a:off x="8149590" y="1977390"/>
            <a:ext cx="548640" cy="3227664"/>
          </a:xfrm>
          <a:prstGeom prst="rightBracket">
            <a:avLst/>
          </a:prstGeom>
          <a:ln w="381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4866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9E2B-46B9-A843-BE8A-B903858076B3}"/>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8FD5ACB8-1FA1-CF42-BF55-21B488022A50}"/>
              </a:ext>
            </a:extLst>
          </p:cNvPr>
          <p:cNvPicPr>
            <a:picLocks noGrp="1" noChangeAspect="1"/>
          </p:cNvPicPr>
          <p:nvPr>
            <p:ph idx="1"/>
          </p:nvPr>
        </p:nvPicPr>
        <p:blipFill>
          <a:blip r:embed="rId2"/>
          <a:stretch>
            <a:fillRect/>
          </a:stretch>
        </p:blipFill>
        <p:spPr>
          <a:xfrm>
            <a:off x="1063299" y="362047"/>
            <a:ext cx="5040321" cy="3656132"/>
          </a:xfrm>
        </p:spPr>
      </p:pic>
      <p:sp>
        <p:nvSpPr>
          <p:cNvPr id="6" name="TextBox 5">
            <a:extLst>
              <a:ext uri="{FF2B5EF4-FFF2-40B4-BE49-F238E27FC236}">
                <a16:creationId xmlns:a16="http://schemas.microsoft.com/office/drawing/2014/main" id="{DE52AC35-1F5E-ED42-939A-E5D857C137A7}"/>
              </a:ext>
            </a:extLst>
          </p:cNvPr>
          <p:cNvSpPr txBox="1"/>
          <p:nvPr/>
        </p:nvSpPr>
        <p:spPr>
          <a:xfrm rot="16200000">
            <a:off x="-395500" y="1521332"/>
            <a:ext cx="2108269" cy="507831"/>
          </a:xfrm>
          <a:prstGeom prst="rect">
            <a:avLst/>
          </a:prstGeom>
          <a:noFill/>
        </p:spPr>
        <p:txBody>
          <a:bodyPr wrap="none" rtlCol="0">
            <a:spAutoFit/>
          </a:bodyPr>
          <a:lstStyle/>
          <a:p>
            <a:r>
              <a:rPr lang="en-GB" sz="2700" dirty="0" err="1"/>
              <a:t>Phred</a:t>
            </a:r>
            <a:r>
              <a:rPr lang="en-GB" sz="2700" dirty="0"/>
              <a:t> Score</a:t>
            </a:r>
          </a:p>
        </p:txBody>
      </p:sp>
      <p:sp>
        <p:nvSpPr>
          <p:cNvPr id="7" name="TextBox 6">
            <a:extLst>
              <a:ext uri="{FF2B5EF4-FFF2-40B4-BE49-F238E27FC236}">
                <a16:creationId xmlns:a16="http://schemas.microsoft.com/office/drawing/2014/main" id="{7A2D92DD-2268-1043-886C-338C882EFFB6}"/>
              </a:ext>
            </a:extLst>
          </p:cNvPr>
          <p:cNvSpPr txBox="1"/>
          <p:nvPr/>
        </p:nvSpPr>
        <p:spPr>
          <a:xfrm>
            <a:off x="1952243" y="4119892"/>
            <a:ext cx="3262432" cy="507831"/>
          </a:xfrm>
          <a:prstGeom prst="rect">
            <a:avLst/>
          </a:prstGeom>
          <a:noFill/>
        </p:spPr>
        <p:txBody>
          <a:bodyPr wrap="none" rtlCol="0">
            <a:spAutoFit/>
          </a:bodyPr>
          <a:lstStyle/>
          <a:p>
            <a:r>
              <a:rPr lang="en-GB" sz="2700" dirty="0"/>
              <a:t>Cycles of Chemistry</a:t>
            </a:r>
          </a:p>
        </p:txBody>
      </p:sp>
      <p:sp>
        <p:nvSpPr>
          <p:cNvPr id="8" name="TextBox 7">
            <a:extLst>
              <a:ext uri="{FF2B5EF4-FFF2-40B4-BE49-F238E27FC236}">
                <a16:creationId xmlns:a16="http://schemas.microsoft.com/office/drawing/2014/main" id="{4961CABD-E0C8-0946-9C0A-899C8FA6AB21}"/>
              </a:ext>
            </a:extLst>
          </p:cNvPr>
          <p:cNvSpPr txBox="1"/>
          <p:nvPr/>
        </p:nvSpPr>
        <p:spPr>
          <a:xfrm>
            <a:off x="658635" y="4937760"/>
            <a:ext cx="6946132" cy="1754326"/>
          </a:xfrm>
          <a:prstGeom prst="rect">
            <a:avLst/>
          </a:prstGeom>
          <a:noFill/>
        </p:spPr>
        <p:txBody>
          <a:bodyPr wrap="none" rtlCol="0">
            <a:spAutoFit/>
          </a:bodyPr>
          <a:lstStyle/>
          <a:p>
            <a:r>
              <a:rPr lang="en-US" dirty="0"/>
              <a:t>For each position a </a:t>
            </a:r>
            <a:r>
              <a:rPr lang="en-US" dirty="0" err="1"/>
              <a:t>BoxWhisker</a:t>
            </a:r>
            <a:r>
              <a:rPr lang="en-US" dirty="0"/>
              <a:t> type plot is drawn. </a:t>
            </a:r>
          </a:p>
          <a:p>
            <a:pPr>
              <a:buFont typeface="Arial" panose="020B0604020202020204" pitchFamily="34" charset="0"/>
              <a:buChar char="•"/>
            </a:pPr>
            <a:r>
              <a:rPr lang="en-US" dirty="0"/>
              <a:t>The central red line is the median value</a:t>
            </a:r>
          </a:p>
          <a:p>
            <a:pPr>
              <a:buFont typeface="Arial" panose="020B0604020202020204" pitchFamily="34" charset="0"/>
              <a:buChar char="•"/>
            </a:pPr>
            <a:r>
              <a:rPr lang="en-US" dirty="0"/>
              <a:t>The yellow box represents the inter-quartile range (25-75%)</a:t>
            </a:r>
          </a:p>
          <a:p>
            <a:pPr>
              <a:buFont typeface="Arial" panose="020B0604020202020204" pitchFamily="34" charset="0"/>
              <a:buChar char="•"/>
            </a:pPr>
            <a:r>
              <a:rPr lang="en-US" dirty="0"/>
              <a:t>The upper and lower whiskers represent the 10% and 90% points</a:t>
            </a:r>
          </a:p>
          <a:p>
            <a:pPr>
              <a:buFont typeface="Arial" panose="020B0604020202020204" pitchFamily="34" charset="0"/>
              <a:buChar char="•"/>
            </a:pPr>
            <a:r>
              <a:rPr lang="en-US" dirty="0"/>
              <a:t>The blue line represents the mean quality</a:t>
            </a:r>
          </a:p>
          <a:p>
            <a:endParaRPr lang="en-US" dirty="0"/>
          </a:p>
        </p:txBody>
      </p:sp>
    </p:spTree>
    <p:extLst>
      <p:ext uri="{BB962C8B-B14F-4D97-AF65-F5344CB8AC3E}">
        <p14:creationId xmlns:p14="http://schemas.microsoft.com/office/powerpoint/2010/main" val="2128907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3" y="301371"/>
            <a:ext cx="4905377" cy="628377"/>
          </a:xfrm>
          <a:prstGeom prst="rect">
            <a:avLst/>
          </a:prstGeom>
        </p:spPr>
        <p:txBody>
          <a:bodyPr vert="horz" wrap="square" lIns="0" tIns="12700" rIns="0" bIns="0" rtlCol="0" anchor="ctr">
            <a:spAutoFit/>
          </a:bodyPr>
          <a:lstStyle/>
          <a:p>
            <a:pPr marL="12700">
              <a:spcBef>
                <a:spcPts val="100"/>
              </a:spcBef>
            </a:pPr>
            <a:r>
              <a:rPr sz="4000" dirty="0"/>
              <a:t>FastQC</a:t>
            </a:r>
            <a:r>
              <a:rPr sz="4000" spc="-85" dirty="0"/>
              <a:t> </a:t>
            </a:r>
            <a:r>
              <a:rPr sz="4000" spc="-31" dirty="0"/>
              <a:t>Report</a:t>
            </a:r>
          </a:p>
        </p:txBody>
      </p:sp>
      <p:graphicFrame>
        <p:nvGraphicFramePr>
          <p:cNvPr id="6" name="object 6"/>
          <p:cNvGraphicFramePr>
            <a:graphicFrameLocks noGrp="1"/>
          </p:cNvGraphicFramePr>
          <p:nvPr/>
        </p:nvGraphicFramePr>
        <p:xfrm>
          <a:off x="1143001" y="1219200"/>
          <a:ext cx="7272339" cy="4710114"/>
        </p:xfrm>
        <a:graphic>
          <a:graphicData uri="http://schemas.openxmlformats.org/drawingml/2006/table">
            <a:tbl>
              <a:tblPr firstRow="1" bandRow="1">
                <a:tableStyleId>{2D5ABB26-0587-4C30-8999-92F81FD0307C}</a:tableStyleId>
              </a:tblPr>
              <a:tblGrid>
                <a:gridCol w="2018227">
                  <a:extLst>
                    <a:ext uri="{9D8B030D-6E8A-4147-A177-3AD203B41FA5}">
                      <a16:colId xmlns:a16="http://schemas.microsoft.com/office/drawing/2014/main" val="20000"/>
                    </a:ext>
                  </a:extLst>
                </a:gridCol>
                <a:gridCol w="2839285">
                  <a:extLst>
                    <a:ext uri="{9D8B030D-6E8A-4147-A177-3AD203B41FA5}">
                      <a16:colId xmlns:a16="http://schemas.microsoft.com/office/drawing/2014/main" val="20001"/>
                    </a:ext>
                  </a:extLst>
                </a:gridCol>
                <a:gridCol w="2414827">
                  <a:extLst>
                    <a:ext uri="{9D8B030D-6E8A-4147-A177-3AD203B41FA5}">
                      <a16:colId xmlns:a16="http://schemas.microsoft.com/office/drawing/2014/main" val="20002"/>
                    </a:ext>
                  </a:extLst>
                </a:gridCol>
              </a:tblGrid>
              <a:tr h="785019">
                <a:tc>
                  <a:txBody>
                    <a:bodyPr/>
                    <a:lstStyle/>
                    <a:p>
                      <a:pPr marL="66675">
                        <a:lnSpc>
                          <a:spcPts val="1340"/>
                        </a:lnSpc>
                      </a:pPr>
                      <a:endParaRPr lang="en-US" sz="2000" spc="20" dirty="0">
                        <a:latin typeface="Arial" panose="020B0604020202020204" pitchFamily="34" charset="0"/>
                        <a:cs typeface="Arial" panose="020B0604020202020204" pitchFamily="34" charset="0"/>
                      </a:endParaRPr>
                    </a:p>
                    <a:p>
                      <a:pPr marL="66675">
                        <a:lnSpc>
                          <a:spcPts val="1340"/>
                        </a:lnSpc>
                      </a:pPr>
                      <a:r>
                        <a:rPr sz="2000" spc="20" dirty="0">
                          <a:latin typeface="Arial" panose="020B0604020202020204" pitchFamily="34" charset="0"/>
                          <a:cs typeface="Arial" panose="020B0604020202020204" pitchFamily="34" charset="0"/>
                        </a:rPr>
                        <a:t>PHRED</a:t>
                      </a:r>
                      <a:r>
                        <a:rPr sz="2000" spc="-20" dirty="0">
                          <a:latin typeface="Arial" panose="020B0604020202020204" pitchFamily="34" charset="0"/>
                          <a:cs typeface="Arial" panose="020B0604020202020204" pitchFamily="34" charset="0"/>
                        </a:rPr>
                        <a:t> </a:t>
                      </a:r>
                      <a:r>
                        <a:rPr sz="2000" spc="-35" dirty="0">
                          <a:latin typeface="Arial" panose="020B0604020202020204" pitchFamily="34" charset="0"/>
                          <a:cs typeface="Arial" panose="020B0604020202020204" pitchFamily="34" charset="0"/>
                        </a:rPr>
                        <a:t>Quality</a:t>
                      </a:r>
                      <a:r>
                        <a:rPr sz="2000" spc="-10" dirty="0">
                          <a:latin typeface="Arial" panose="020B0604020202020204" pitchFamily="34" charset="0"/>
                          <a:cs typeface="Arial" panose="020B0604020202020204" pitchFamily="34" charset="0"/>
                        </a:rPr>
                        <a:t> </a:t>
                      </a:r>
                      <a:r>
                        <a:rPr sz="2000" spc="-35" dirty="0">
                          <a:latin typeface="Arial" panose="020B0604020202020204" pitchFamily="34" charset="0"/>
                          <a:cs typeface="Arial" panose="020B0604020202020204" pitchFamily="34" charset="0"/>
                        </a:rPr>
                        <a:t>Score</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1340"/>
                        </a:lnSpc>
                      </a:pPr>
                      <a:endParaRPr lang="en-US" sz="2000" spc="-25" dirty="0">
                        <a:latin typeface="Arial" panose="020B0604020202020204" pitchFamily="34" charset="0"/>
                        <a:cs typeface="Arial" panose="020B0604020202020204" pitchFamily="34" charset="0"/>
                      </a:endParaRPr>
                    </a:p>
                    <a:p>
                      <a:pPr marL="66675">
                        <a:lnSpc>
                          <a:spcPts val="1340"/>
                        </a:lnSpc>
                      </a:pPr>
                      <a:r>
                        <a:rPr sz="2000" spc="-25" dirty="0">
                          <a:latin typeface="Arial" panose="020B0604020202020204" pitchFamily="34" charset="0"/>
                          <a:cs typeface="Arial" panose="020B0604020202020204" pitchFamily="34" charset="0"/>
                        </a:rPr>
                        <a:t>Probability</a:t>
                      </a:r>
                      <a:r>
                        <a:rPr sz="2000" spc="-2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of</a:t>
                      </a:r>
                      <a:r>
                        <a:rPr sz="2000" spc="-15" dirty="0">
                          <a:latin typeface="Arial" panose="020B0604020202020204" pitchFamily="34" charset="0"/>
                          <a:cs typeface="Arial" panose="020B0604020202020204" pitchFamily="34" charset="0"/>
                        </a:rPr>
                        <a:t> incorrect </a:t>
                      </a:r>
                      <a:r>
                        <a:rPr sz="2000" spc="-30" dirty="0">
                          <a:latin typeface="Arial" panose="020B0604020202020204" pitchFamily="34" charset="0"/>
                          <a:cs typeface="Arial" panose="020B0604020202020204" pitchFamily="34" charset="0"/>
                        </a:rPr>
                        <a:t>base</a:t>
                      </a:r>
                      <a:r>
                        <a:rPr sz="2000" spc="-15" dirty="0">
                          <a:latin typeface="Arial" panose="020B0604020202020204" pitchFamily="34" charset="0"/>
                          <a:cs typeface="Arial" panose="020B0604020202020204" pitchFamily="34" charset="0"/>
                        </a:rPr>
                        <a:t> </a:t>
                      </a:r>
                      <a:r>
                        <a:rPr sz="2000" spc="-50" dirty="0">
                          <a:latin typeface="Arial" panose="020B0604020202020204" pitchFamily="34" charset="0"/>
                          <a:cs typeface="Arial" panose="020B0604020202020204" pitchFamily="34" charset="0"/>
                        </a:rPr>
                        <a:t>call</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1340"/>
                        </a:lnSpc>
                      </a:pPr>
                      <a:endParaRPr lang="en-US" sz="2000" spc="-5" dirty="0">
                        <a:latin typeface="Arial" panose="020B0604020202020204" pitchFamily="34" charset="0"/>
                        <a:cs typeface="Arial" panose="020B0604020202020204" pitchFamily="34" charset="0"/>
                      </a:endParaRPr>
                    </a:p>
                    <a:p>
                      <a:pPr marL="69850">
                        <a:lnSpc>
                          <a:spcPts val="1340"/>
                        </a:lnSpc>
                      </a:pPr>
                      <a:r>
                        <a:rPr sz="2000" spc="-5" dirty="0">
                          <a:latin typeface="Arial" panose="020B0604020202020204" pitchFamily="34" charset="0"/>
                          <a:cs typeface="Arial" panose="020B0604020202020204" pitchFamily="34" charset="0"/>
                        </a:rPr>
                        <a:t>B</a:t>
                      </a:r>
                      <a:r>
                        <a:rPr sz="2000" dirty="0">
                          <a:latin typeface="Arial" panose="020B0604020202020204" pitchFamily="34" charset="0"/>
                          <a:cs typeface="Arial" panose="020B0604020202020204" pitchFamily="34" charset="0"/>
                        </a:rPr>
                        <a:t>a</a:t>
                      </a:r>
                      <a:r>
                        <a:rPr sz="2000" spc="-5"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e</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call</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acc</a:t>
                      </a:r>
                      <a:r>
                        <a:rPr sz="2000" spc="-5" dirty="0">
                          <a:latin typeface="Arial" panose="020B0604020202020204" pitchFamily="34" charset="0"/>
                          <a:cs typeface="Arial" panose="020B0604020202020204" pitchFamily="34" charset="0"/>
                        </a:rPr>
                        <a:t>u</a:t>
                      </a:r>
                      <a:r>
                        <a:rPr sz="2000" dirty="0">
                          <a:latin typeface="Arial" panose="020B0604020202020204" pitchFamily="34" charset="0"/>
                          <a:cs typeface="Arial" panose="020B0604020202020204" pitchFamily="34" charset="0"/>
                        </a:rPr>
                        <a:t>racy</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785019">
                <a:tc>
                  <a:txBody>
                    <a:bodyPr/>
                    <a:lstStyle/>
                    <a:p>
                      <a:pPr marL="66675">
                        <a:lnSpc>
                          <a:spcPts val="1320"/>
                        </a:lnSpc>
                      </a:pPr>
                      <a:endParaRPr lang="en-US" sz="2000" spc="-45" dirty="0">
                        <a:latin typeface="Arial" panose="020B0604020202020204" pitchFamily="34" charset="0"/>
                        <a:cs typeface="Arial" panose="020B0604020202020204" pitchFamily="34" charset="0"/>
                      </a:endParaRPr>
                    </a:p>
                    <a:p>
                      <a:pPr marL="66675">
                        <a:lnSpc>
                          <a:spcPts val="1320"/>
                        </a:lnSpc>
                      </a:pPr>
                      <a:r>
                        <a:rPr sz="2000" spc="-45" dirty="0">
                          <a:latin typeface="Arial" panose="020B0604020202020204" pitchFamily="34" charset="0"/>
                          <a:cs typeface="Arial" panose="020B0604020202020204" pitchFamily="34" charset="0"/>
                        </a:rPr>
                        <a:t>10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66675">
                        <a:lnSpc>
                          <a:spcPts val="1320"/>
                        </a:lnSpc>
                      </a:pPr>
                      <a:endParaRPr lang="en-US" sz="2000" spc="-40" dirty="0">
                        <a:latin typeface="Arial" panose="020B0604020202020204" pitchFamily="34" charset="0"/>
                        <a:cs typeface="Arial" panose="020B0604020202020204" pitchFamily="34" charset="0"/>
                      </a:endParaRPr>
                    </a:p>
                    <a:p>
                      <a:pPr marL="66675">
                        <a:lnSpc>
                          <a:spcPts val="1320"/>
                        </a:lnSpc>
                      </a:pPr>
                      <a:r>
                        <a:rPr sz="2000" spc="-40" dirty="0">
                          <a:latin typeface="Arial" panose="020B0604020202020204" pitchFamily="34" charset="0"/>
                          <a:cs typeface="Arial" panose="020B0604020202020204" pitchFamily="34" charset="0"/>
                        </a:rPr>
                        <a:t>1</a:t>
                      </a:r>
                      <a:r>
                        <a:rPr sz="2000" spc="-3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in</a:t>
                      </a:r>
                      <a:r>
                        <a:rPr sz="2000" spc="-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10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tc>
                  <a:txBody>
                    <a:bodyPr/>
                    <a:lstStyle/>
                    <a:p>
                      <a:pPr marL="69850">
                        <a:lnSpc>
                          <a:spcPts val="1320"/>
                        </a:lnSpc>
                      </a:pPr>
                      <a:br>
                        <a:rPr lang="en-US" sz="2000" spc="-5" dirty="0">
                          <a:latin typeface="Arial" panose="020B0604020202020204" pitchFamily="34" charset="0"/>
                          <a:cs typeface="Arial" panose="020B0604020202020204" pitchFamily="34" charset="0"/>
                        </a:rPr>
                      </a:br>
                      <a:r>
                        <a:rPr sz="2000" spc="-5" dirty="0">
                          <a:latin typeface="Arial" panose="020B0604020202020204" pitchFamily="34" charset="0"/>
                          <a:cs typeface="Arial" panose="020B0604020202020204" pitchFamily="34" charset="0"/>
                        </a:rPr>
                        <a:t>9</a:t>
                      </a:r>
                      <a:r>
                        <a:rPr sz="2000" dirty="0">
                          <a:latin typeface="Arial" panose="020B0604020202020204" pitchFamily="34" charset="0"/>
                          <a:cs typeface="Arial" panose="020B0604020202020204" pitchFamily="34" charset="0"/>
                        </a:rPr>
                        <a:t>0</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10001"/>
                  </a:ext>
                </a:extLst>
              </a:tr>
              <a:tr h="785019">
                <a:tc>
                  <a:txBody>
                    <a:bodyPr/>
                    <a:lstStyle/>
                    <a:p>
                      <a:pPr marL="66675">
                        <a:lnSpc>
                          <a:spcPts val="1295"/>
                        </a:lnSpc>
                      </a:pPr>
                      <a:endParaRPr lang="en-US" sz="2000" spc="-45" dirty="0">
                        <a:latin typeface="Arial" panose="020B0604020202020204" pitchFamily="34" charset="0"/>
                        <a:cs typeface="Arial" panose="020B0604020202020204" pitchFamily="34" charset="0"/>
                      </a:endParaRPr>
                    </a:p>
                    <a:p>
                      <a:pPr marL="66675">
                        <a:lnSpc>
                          <a:spcPts val="1295"/>
                        </a:lnSpc>
                      </a:pPr>
                      <a:r>
                        <a:rPr sz="2000" spc="-45" dirty="0">
                          <a:latin typeface="Arial" panose="020B0604020202020204" pitchFamily="34" charset="0"/>
                          <a:cs typeface="Arial" panose="020B0604020202020204" pitchFamily="34" charset="0"/>
                        </a:rPr>
                        <a:t>20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49A"/>
                    </a:solidFill>
                  </a:tcPr>
                </a:tc>
                <a:tc>
                  <a:txBody>
                    <a:bodyPr/>
                    <a:lstStyle/>
                    <a:p>
                      <a:pPr marL="66675">
                        <a:lnSpc>
                          <a:spcPts val="1295"/>
                        </a:lnSpc>
                      </a:pPr>
                      <a:endParaRPr lang="en-US" sz="2000" spc="-40" dirty="0">
                        <a:latin typeface="Arial" panose="020B0604020202020204" pitchFamily="34" charset="0"/>
                        <a:cs typeface="Arial" panose="020B0604020202020204" pitchFamily="34" charset="0"/>
                      </a:endParaRPr>
                    </a:p>
                    <a:p>
                      <a:pPr marL="66675">
                        <a:lnSpc>
                          <a:spcPts val="1295"/>
                        </a:lnSpc>
                      </a:pPr>
                      <a:r>
                        <a:rPr sz="2000" spc="-40" dirty="0">
                          <a:latin typeface="Arial" panose="020B0604020202020204" pitchFamily="34" charset="0"/>
                          <a:cs typeface="Arial" panose="020B0604020202020204" pitchFamily="34" charset="0"/>
                        </a:rPr>
                        <a:t>1</a:t>
                      </a:r>
                      <a:r>
                        <a:rPr sz="2000" spc="-3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in</a:t>
                      </a:r>
                      <a:r>
                        <a:rPr sz="2000" spc="-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100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49A"/>
                    </a:solidFill>
                  </a:tcPr>
                </a:tc>
                <a:tc>
                  <a:txBody>
                    <a:bodyPr/>
                    <a:lstStyle/>
                    <a:p>
                      <a:pPr marL="69850">
                        <a:lnSpc>
                          <a:spcPts val="1295"/>
                        </a:lnSpc>
                      </a:pPr>
                      <a:br>
                        <a:rPr lang="en-US" sz="2000" spc="-5" dirty="0">
                          <a:latin typeface="Arial" panose="020B0604020202020204" pitchFamily="34" charset="0"/>
                          <a:cs typeface="Arial" panose="020B0604020202020204" pitchFamily="34" charset="0"/>
                        </a:rPr>
                      </a:br>
                      <a:r>
                        <a:rPr sz="2000" spc="-5" dirty="0">
                          <a:latin typeface="Arial" panose="020B0604020202020204" pitchFamily="34" charset="0"/>
                          <a:cs typeface="Arial" panose="020B0604020202020204" pitchFamily="34" charset="0"/>
                        </a:rPr>
                        <a:t>9</a:t>
                      </a:r>
                      <a:r>
                        <a:rPr sz="2000" dirty="0">
                          <a:latin typeface="Arial" panose="020B0604020202020204" pitchFamily="34" charset="0"/>
                          <a:cs typeface="Arial" panose="020B0604020202020204" pitchFamily="34" charset="0"/>
                        </a:rPr>
                        <a:t>9</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49A"/>
                    </a:solidFill>
                  </a:tcPr>
                </a:tc>
                <a:extLst>
                  <a:ext uri="{0D108BD9-81ED-4DB2-BD59-A6C34878D82A}">
                    <a16:rowId xmlns:a16="http://schemas.microsoft.com/office/drawing/2014/main" val="10002"/>
                  </a:ext>
                </a:extLst>
              </a:tr>
              <a:tr h="785019">
                <a:tc>
                  <a:txBody>
                    <a:bodyPr/>
                    <a:lstStyle/>
                    <a:p>
                      <a:pPr marL="66675">
                        <a:lnSpc>
                          <a:spcPts val="1295"/>
                        </a:lnSpc>
                      </a:pPr>
                      <a:endParaRPr lang="en-US" sz="2000" spc="-45" dirty="0">
                        <a:latin typeface="Arial" panose="020B0604020202020204" pitchFamily="34" charset="0"/>
                        <a:cs typeface="Arial" panose="020B0604020202020204" pitchFamily="34" charset="0"/>
                      </a:endParaRPr>
                    </a:p>
                    <a:p>
                      <a:pPr marL="66675">
                        <a:lnSpc>
                          <a:spcPts val="1295"/>
                        </a:lnSpc>
                      </a:pPr>
                      <a:r>
                        <a:rPr sz="2000" spc="-45" dirty="0">
                          <a:latin typeface="Arial" panose="020B0604020202020204" pitchFamily="34" charset="0"/>
                          <a:cs typeface="Arial" panose="020B0604020202020204" pitchFamily="34" charset="0"/>
                        </a:rPr>
                        <a:t>30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6675">
                        <a:lnSpc>
                          <a:spcPts val="1295"/>
                        </a:lnSpc>
                      </a:pPr>
                      <a:endParaRPr lang="en-US" sz="2000" spc="-40" dirty="0">
                        <a:latin typeface="Arial" panose="020B0604020202020204" pitchFamily="34" charset="0"/>
                        <a:cs typeface="Arial" panose="020B0604020202020204" pitchFamily="34" charset="0"/>
                      </a:endParaRPr>
                    </a:p>
                    <a:p>
                      <a:pPr marL="66675">
                        <a:lnSpc>
                          <a:spcPts val="1295"/>
                        </a:lnSpc>
                      </a:pPr>
                      <a:r>
                        <a:rPr sz="2000" spc="-40" dirty="0">
                          <a:latin typeface="Arial" panose="020B0604020202020204" pitchFamily="34" charset="0"/>
                          <a:cs typeface="Arial" panose="020B0604020202020204" pitchFamily="34" charset="0"/>
                        </a:rPr>
                        <a:t>1</a:t>
                      </a:r>
                      <a:r>
                        <a:rPr sz="2000" spc="-3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in</a:t>
                      </a:r>
                      <a:r>
                        <a:rPr sz="2000" spc="-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1000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9850">
                        <a:lnSpc>
                          <a:spcPts val="1295"/>
                        </a:lnSpc>
                      </a:pPr>
                      <a:endParaRPr lang="en-US" sz="2000" spc="-5" dirty="0">
                        <a:latin typeface="Arial" panose="020B0604020202020204" pitchFamily="34" charset="0"/>
                        <a:cs typeface="Arial" panose="020B0604020202020204" pitchFamily="34" charset="0"/>
                      </a:endParaRPr>
                    </a:p>
                    <a:p>
                      <a:pPr marL="69850">
                        <a:lnSpc>
                          <a:spcPts val="1295"/>
                        </a:lnSpc>
                      </a:pPr>
                      <a:r>
                        <a:rPr sz="2000" spc="-5" dirty="0">
                          <a:latin typeface="Arial" panose="020B0604020202020204" pitchFamily="34" charset="0"/>
                          <a:cs typeface="Arial" panose="020B0604020202020204" pitchFamily="34" charset="0"/>
                        </a:rPr>
                        <a:t>99.</a:t>
                      </a:r>
                      <a:r>
                        <a:rPr sz="2000" dirty="0">
                          <a:latin typeface="Arial" panose="020B0604020202020204" pitchFamily="34" charset="0"/>
                          <a:cs typeface="Arial" panose="020B0604020202020204" pitchFamily="34" charset="0"/>
                        </a:rPr>
                        <a:t>9</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3"/>
                  </a:ext>
                </a:extLst>
              </a:tr>
              <a:tr h="785019">
                <a:tc>
                  <a:txBody>
                    <a:bodyPr/>
                    <a:lstStyle/>
                    <a:p>
                      <a:pPr marL="66675">
                        <a:lnSpc>
                          <a:spcPts val="1320"/>
                        </a:lnSpc>
                      </a:pPr>
                      <a:endParaRPr lang="en-US" sz="2000" spc="-45" dirty="0">
                        <a:latin typeface="Arial" panose="020B0604020202020204" pitchFamily="34" charset="0"/>
                        <a:cs typeface="Arial" panose="020B0604020202020204" pitchFamily="34" charset="0"/>
                      </a:endParaRPr>
                    </a:p>
                    <a:p>
                      <a:pPr marL="66675">
                        <a:lnSpc>
                          <a:spcPts val="1320"/>
                        </a:lnSpc>
                      </a:pPr>
                      <a:r>
                        <a:rPr sz="2000" spc="-45" dirty="0">
                          <a:latin typeface="Arial" panose="020B0604020202020204" pitchFamily="34" charset="0"/>
                          <a:cs typeface="Arial" panose="020B0604020202020204" pitchFamily="34" charset="0"/>
                        </a:rPr>
                        <a:t>40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6675">
                        <a:lnSpc>
                          <a:spcPts val="1320"/>
                        </a:lnSpc>
                      </a:pPr>
                      <a:endParaRPr lang="en-US" sz="2000" spc="-40" dirty="0">
                        <a:latin typeface="Arial" panose="020B0604020202020204" pitchFamily="34" charset="0"/>
                        <a:cs typeface="Arial" panose="020B0604020202020204" pitchFamily="34" charset="0"/>
                      </a:endParaRPr>
                    </a:p>
                    <a:p>
                      <a:pPr marL="66675">
                        <a:lnSpc>
                          <a:spcPts val="1320"/>
                        </a:lnSpc>
                      </a:pPr>
                      <a:r>
                        <a:rPr sz="2000" spc="-40" dirty="0">
                          <a:latin typeface="Arial" panose="020B0604020202020204" pitchFamily="34" charset="0"/>
                          <a:cs typeface="Arial" panose="020B0604020202020204" pitchFamily="34" charset="0"/>
                        </a:rPr>
                        <a:t>1</a:t>
                      </a:r>
                      <a:r>
                        <a:rPr sz="2000" spc="-30"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in</a:t>
                      </a:r>
                      <a:r>
                        <a:rPr sz="2000" spc="-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10000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9850">
                        <a:lnSpc>
                          <a:spcPts val="1320"/>
                        </a:lnSpc>
                      </a:pPr>
                      <a:endParaRPr lang="en-US" sz="2000" spc="-5" dirty="0">
                        <a:latin typeface="Arial" panose="020B0604020202020204" pitchFamily="34" charset="0"/>
                        <a:cs typeface="Arial" panose="020B0604020202020204" pitchFamily="34" charset="0"/>
                      </a:endParaRPr>
                    </a:p>
                    <a:p>
                      <a:pPr marL="69850">
                        <a:lnSpc>
                          <a:spcPts val="1320"/>
                        </a:lnSpc>
                      </a:pPr>
                      <a:r>
                        <a:rPr sz="2000" spc="-5" dirty="0">
                          <a:latin typeface="Arial" panose="020B0604020202020204" pitchFamily="34" charset="0"/>
                          <a:cs typeface="Arial" panose="020B0604020202020204" pitchFamily="34" charset="0"/>
                        </a:rPr>
                        <a:t>99.9</a:t>
                      </a:r>
                      <a:r>
                        <a:rPr sz="2000" dirty="0">
                          <a:latin typeface="Arial" panose="020B0604020202020204" pitchFamily="34" charset="0"/>
                          <a:cs typeface="Arial" panose="020B0604020202020204" pitchFamily="34" charset="0"/>
                        </a:rPr>
                        <a:t>9</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4"/>
                  </a:ext>
                </a:extLst>
              </a:tr>
              <a:tr h="785019">
                <a:tc>
                  <a:txBody>
                    <a:bodyPr/>
                    <a:lstStyle/>
                    <a:p>
                      <a:pPr marL="66675">
                        <a:lnSpc>
                          <a:spcPts val="1295"/>
                        </a:lnSpc>
                      </a:pPr>
                      <a:endParaRPr lang="en-US" sz="2000" spc="-45" dirty="0">
                        <a:latin typeface="Arial" panose="020B0604020202020204" pitchFamily="34" charset="0"/>
                        <a:cs typeface="Arial" panose="020B0604020202020204" pitchFamily="34" charset="0"/>
                      </a:endParaRPr>
                    </a:p>
                    <a:p>
                      <a:pPr marL="66675">
                        <a:lnSpc>
                          <a:spcPts val="1295"/>
                        </a:lnSpc>
                      </a:pPr>
                      <a:r>
                        <a:rPr sz="2000" spc="-45" dirty="0">
                          <a:latin typeface="Arial" panose="020B0604020202020204" pitchFamily="34" charset="0"/>
                          <a:cs typeface="Arial" panose="020B0604020202020204" pitchFamily="34" charset="0"/>
                        </a:rPr>
                        <a:t>50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6675">
                        <a:lnSpc>
                          <a:spcPts val="1295"/>
                        </a:lnSpc>
                      </a:pPr>
                      <a:endParaRPr lang="en-US" sz="2000" spc="-40" dirty="0">
                        <a:latin typeface="Arial" panose="020B0604020202020204" pitchFamily="34" charset="0"/>
                        <a:cs typeface="Arial" panose="020B0604020202020204" pitchFamily="34" charset="0"/>
                      </a:endParaRPr>
                    </a:p>
                    <a:p>
                      <a:pPr marL="66675">
                        <a:lnSpc>
                          <a:spcPts val="1295"/>
                        </a:lnSpc>
                      </a:pPr>
                      <a:r>
                        <a:rPr sz="2000" spc="-40" dirty="0">
                          <a:latin typeface="Arial" panose="020B0604020202020204" pitchFamily="34" charset="0"/>
                          <a:cs typeface="Arial" panose="020B0604020202020204" pitchFamily="34" charset="0"/>
                        </a:rPr>
                        <a:t>1</a:t>
                      </a:r>
                      <a:r>
                        <a:rPr sz="2000" spc="-30"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in</a:t>
                      </a:r>
                      <a:r>
                        <a:rPr sz="2000" spc="-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100000</a:t>
                      </a:r>
                      <a:endParaRPr sz="2000" dirty="0">
                        <a:latin typeface="Arial" panose="020B0604020202020204" pitchFamily="34" charset="0"/>
                        <a:cs typeface="Arial" panose="020B0604020202020204" pitchFamily="34" charset="0"/>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tc>
                  <a:txBody>
                    <a:bodyPr/>
                    <a:lstStyle/>
                    <a:p>
                      <a:pPr marL="69850">
                        <a:lnSpc>
                          <a:spcPts val="1295"/>
                        </a:lnSpc>
                      </a:pPr>
                      <a:endParaRPr lang="en-US" sz="2000" spc="-5" dirty="0">
                        <a:latin typeface="Arial" panose="020B0604020202020204" pitchFamily="34" charset="0"/>
                        <a:cs typeface="Arial" panose="020B0604020202020204" pitchFamily="34" charset="0"/>
                      </a:endParaRPr>
                    </a:p>
                    <a:p>
                      <a:pPr marL="69850">
                        <a:lnSpc>
                          <a:spcPts val="1295"/>
                        </a:lnSpc>
                      </a:pPr>
                      <a:r>
                        <a:rPr sz="2000" spc="-5" dirty="0">
                          <a:latin typeface="Arial" panose="020B0604020202020204" pitchFamily="34" charset="0"/>
                          <a:cs typeface="Arial" panose="020B0604020202020204" pitchFamily="34" charset="0"/>
                        </a:rPr>
                        <a:t>99.99</a:t>
                      </a:r>
                      <a:r>
                        <a:rPr sz="2000" dirty="0">
                          <a:latin typeface="Arial" panose="020B0604020202020204" pitchFamily="34" charset="0"/>
                          <a:cs typeface="Arial" panose="020B0604020202020204" pitchFamily="34" charset="0"/>
                        </a:rPr>
                        <a:t>9</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92D05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03506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91" y="443225"/>
            <a:ext cx="10380573" cy="478324"/>
          </a:xfrm>
        </p:spPr>
        <p:txBody>
          <a:bodyPr>
            <a:normAutofit fontScale="90000"/>
          </a:bodyPr>
          <a:lstStyle/>
          <a:p>
            <a:r>
              <a:rPr lang="en-GB" dirty="0"/>
              <a:t>Base Call Qualities – Per Cycle</a:t>
            </a:r>
          </a:p>
        </p:txBody>
      </p:sp>
      <p:grpSp>
        <p:nvGrpSpPr>
          <p:cNvPr id="3" name="Group 2"/>
          <p:cNvGrpSpPr/>
          <p:nvPr/>
        </p:nvGrpSpPr>
        <p:grpSpPr>
          <a:xfrm>
            <a:off x="53859" y="1808778"/>
            <a:ext cx="4284508" cy="2980392"/>
            <a:chOff x="71807" y="1268700"/>
            <a:chExt cx="4479822" cy="2784268"/>
          </a:xfrm>
        </p:grpSpPr>
        <p:pic>
          <p:nvPicPr>
            <p:cNvPr id="9" name="Picture 8" descr="C:\Users\andrewss\Desktop\sierr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270" y="1268700"/>
              <a:ext cx="3712359" cy="2784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456543" y="2322280"/>
              <a:ext cx="1733808" cy="677108"/>
            </a:xfrm>
            <a:prstGeom prst="rect">
              <a:avLst/>
            </a:prstGeom>
            <a:noFill/>
          </p:spPr>
          <p:txBody>
            <a:bodyPr wrap="none" rtlCol="0">
              <a:spAutoFit/>
            </a:bodyPr>
            <a:lstStyle/>
            <a:p>
              <a:r>
                <a:rPr lang="en-GB" sz="2700" dirty="0"/>
                <a:t>Read 1</a:t>
              </a:r>
            </a:p>
          </p:txBody>
        </p:sp>
      </p:grpSp>
      <p:pic>
        <p:nvPicPr>
          <p:cNvPr id="14" name="Picture 13">
            <a:extLst>
              <a:ext uri="{FF2B5EF4-FFF2-40B4-BE49-F238E27FC236}">
                <a16:creationId xmlns:a16="http://schemas.microsoft.com/office/drawing/2014/main" id="{B9027A6F-0A02-6A49-AC17-82B11C147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340" y="1795780"/>
            <a:ext cx="4083801" cy="2816414"/>
          </a:xfrm>
          <a:prstGeom prst="rect">
            <a:avLst/>
          </a:prstGeom>
        </p:spPr>
      </p:pic>
      <p:sp>
        <p:nvSpPr>
          <p:cNvPr id="4" name="TextBox 3">
            <a:extLst>
              <a:ext uri="{FF2B5EF4-FFF2-40B4-BE49-F238E27FC236}">
                <a16:creationId xmlns:a16="http://schemas.microsoft.com/office/drawing/2014/main" id="{EFD0020D-A0D4-D347-A26A-0D3273C2BB28}"/>
              </a:ext>
            </a:extLst>
          </p:cNvPr>
          <p:cNvSpPr txBox="1"/>
          <p:nvPr/>
        </p:nvSpPr>
        <p:spPr>
          <a:xfrm rot="16200000">
            <a:off x="4004769" y="3167390"/>
            <a:ext cx="1345240" cy="523220"/>
          </a:xfrm>
          <a:prstGeom prst="rect">
            <a:avLst/>
          </a:prstGeom>
          <a:noFill/>
        </p:spPr>
        <p:txBody>
          <a:bodyPr wrap="none" rtlCol="0">
            <a:spAutoFit/>
          </a:bodyPr>
          <a:lstStyle/>
          <a:p>
            <a:r>
              <a:rPr lang="en-US" sz="2800" dirty="0"/>
              <a:t>Read 2</a:t>
            </a:r>
          </a:p>
        </p:txBody>
      </p:sp>
      <p:sp>
        <p:nvSpPr>
          <p:cNvPr id="5" name="TextBox 4">
            <a:extLst>
              <a:ext uri="{FF2B5EF4-FFF2-40B4-BE49-F238E27FC236}">
                <a16:creationId xmlns:a16="http://schemas.microsoft.com/office/drawing/2014/main" id="{C14A8779-6BA8-0147-8C99-29C90B370D68}"/>
              </a:ext>
            </a:extLst>
          </p:cNvPr>
          <p:cNvSpPr txBox="1"/>
          <p:nvPr/>
        </p:nvSpPr>
        <p:spPr>
          <a:xfrm>
            <a:off x="1385462" y="5281069"/>
            <a:ext cx="6583854" cy="369332"/>
          </a:xfrm>
          <a:prstGeom prst="rect">
            <a:avLst/>
          </a:prstGeom>
          <a:noFill/>
        </p:spPr>
        <p:txBody>
          <a:bodyPr wrap="none" rtlCol="0">
            <a:spAutoFit/>
          </a:bodyPr>
          <a:lstStyle/>
          <a:p>
            <a:r>
              <a:rPr lang="en-US" dirty="0"/>
              <a:t>The quality of base call tend to degrade as the run progresses </a:t>
            </a:r>
          </a:p>
        </p:txBody>
      </p:sp>
    </p:spTree>
    <p:extLst>
      <p:ext uri="{BB962C8B-B14F-4D97-AF65-F5344CB8AC3E}">
        <p14:creationId xmlns:p14="http://schemas.microsoft.com/office/powerpoint/2010/main" val="1910383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8DE007-5759-0F4F-BF14-4A6A012CA201}"/>
              </a:ext>
            </a:extLst>
          </p:cNvPr>
          <p:cNvSpPr/>
          <p:nvPr/>
        </p:nvSpPr>
        <p:spPr>
          <a:xfrm>
            <a:off x="1538868" y="96644"/>
            <a:ext cx="5620215" cy="4014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739E28-04FF-FD49-AEF6-E4F7A3B3C0F3}"/>
              </a:ext>
            </a:extLst>
          </p:cNvPr>
          <p:cNvSpPr>
            <a:spLocks noGrp="1"/>
          </p:cNvSpPr>
          <p:nvPr>
            <p:ph idx="1"/>
          </p:nvPr>
        </p:nvSpPr>
        <p:spPr>
          <a:xfrm>
            <a:off x="529427" y="4296937"/>
            <a:ext cx="8398983" cy="2378926"/>
          </a:xfrm>
        </p:spPr>
        <p:txBody>
          <a:bodyPr>
            <a:normAutofit lnSpcReduction="10000"/>
          </a:bodyPr>
          <a:lstStyle/>
          <a:p>
            <a:r>
              <a:rPr lang="en-US" sz="2400" dirty="0"/>
              <a:t>Then sequencing begins! </a:t>
            </a:r>
          </a:p>
          <a:p>
            <a:pPr lvl="1"/>
            <a:r>
              <a:rPr lang="en-US" sz="2000" dirty="0"/>
              <a:t>Have fluorescent-labeled nucleotides </a:t>
            </a:r>
          </a:p>
          <a:p>
            <a:pPr lvl="1"/>
            <a:r>
              <a:rPr lang="en-US" sz="2000" dirty="0"/>
              <a:t>Each dNTP has a corresponding color </a:t>
            </a:r>
          </a:p>
          <a:p>
            <a:pPr lvl="1"/>
            <a:r>
              <a:rPr lang="en-US" sz="2000" dirty="0"/>
              <a:t>During each </a:t>
            </a:r>
            <a:r>
              <a:rPr lang="en-US" sz="2000" b="1" dirty="0"/>
              <a:t>cycle</a:t>
            </a:r>
            <a:r>
              <a:rPr lang="en-US" sz="2000" dirty="0"/>
              <a:t>, a labeled dNTP is added to the growing chain</a:t>
            </a:r>
          </a:p>
          <a:p>
            <a:pPr lvl="1"/>
            <a:r>
              <a:rPr lang="en-US" sz="2000" dirty="0"/>
              <a:t>An image is then taken </a:t>
            </a:r>
          </a:p>
          <a:p>
            <a:pPr lvl="1"/>
            <a:r>
              <a:rPr lang="en-US" sz="2000" dirty="0"/>
              <a:t>Then the fluorescent dye is cleaved to allow for the next nucleotide to be incorporated in the next </a:t>
            </a:r>
            <a:r>
              <a:rPr lang="en-US" sz="2000" b="1" dirty="0"/>
              <a:t>cycle </a:t>
            </a:r>
          </a:p>
        </p:txBody>
      </p:sp>
      <p:pic>
        <p:nvPicPr>
          <p:cNvPr id="4" name="Graphic 3">
            <a:extLst>
              <a:ext uri="{FF2B5EF4-FFF2-40B4-BE49-F238E27FC236}">
                <a16:creationId xmlns:a16="http://schemas.microsoft.com/office/drawing/2014/main" id="{37295F00-0D37-4B43-859C-F3577319D6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1171" y="119838"/>
            <a:ext cx="5508702" cy="3825907"/>
          </a:xfrm>
          <a:prstGeom prst="rect">
            <a:avLst/>
          </a:prstGeom>
        </p:spPr>
      </p:pic>
    </p:spTree>
    <p:extLst>
      <p:ext uri="{BB962C8B-B14F-4D97-AF65-F5344CB8AC3E}">
        <p14:creationId xmlns:p14="http://schemas.microsoft.com/office/powerpoint/2010/main" val="230595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FDC6-0C88-7549-9007-8230A6F81B63}"/>
              </a:ext>
            </a:extLst>
          </p:cNvPr>
          <p:cNvSpPr>
            <a:spLocks noGrp="1"/>
          </p:cNvSpPr>
          <p:nvPr>
            <p:ph type="title"/>
          </p:nvPr>
        </p:nvSpPr>
        <p:spPr>
          <a:xfrm>
            <a:off x="628650" y="365126"/>
            <a:ext cx="7886700" cy="651687"/>
          </a:xfrm>
        </p:spPr>
        <p:txBody>
          <a:bodyPr>
            <a:normAutofit fontScale="90000"/>
          </a:bodyPr>
          <a:lstStyle/>
          <a:p>
            <a:pPr algn="ctr"/>
            <a:r>
              <a:rPr lang="en-US" dirty="0"/>
              <a:t>Submitting a job</a:t>
            </a:r>
          </a:p>
        </p:txBody>
      </p:sp>
      <p:sp>
        <p:nvSpPr>
          <p:cNvPr id="3" name="Content Placeholder 2">
            <a:extLst>
              <a:ext uri="{FF2B5EF4-FFF2-40B4-BE49-F238E27FC236}">
                <a16:creationId xmlns:a16="http://schemas.microsoft.com/office/drawing/2014/main" id="{C03431F8-6ADE-7E41-88EA-ED2625857D05}"/>
              </a:ext>
            </a:extLst>
          </p:cNvPr>
          <p:cNvSpPr>
            <a:spLocks noGrp="1"/>
          </p:cNvSpPr>
          <p:nvPr>
            <p:ph idx="1"/>
          </p:nvPr>
        </p:nvSpPr>
        <p:spPr>
          <a:xfrm>
            <a:off x="938758" y="1498600"/>
            <a:ext cx="7633742" cy="4761115"/>
          </a:xfrm>
        </p:spPr>
        <p:txBody>
          <a:bodyPr>
            <a:normAutofit/>
          </a:bodyPr>
          <a:lstStyle/>
          <a:p>
            <a:r>
              <a:rPr lang="en-US" sz="2800" b="0" dirty="0">
                <a:solidFill>
                  <a:srgbClr val="292929"/>
                </a:solidFill>
                <a:effectLst/>
                <a:latin typeface="+mj-lt"/>
              </a:rPr>
              <a:t>Submitting a job to an HPC machine (such as </a:t>
            </a:r>
            <a:r>
              <a:rPr lang="en-US" sz="2800" b="0" dirty="0" err="1">
                <a:solidFill>
                  <a:srgbClr val="292929"/>
                </a:solidFill>
                <a:effectLst/>
                <a:latin typeface="+mj-lt"/>
              </a:rPr>
              <a:t>Bluemoon</a:t>
            </a:r>
            <a:r>
              <a:rPr lang="en-US" sz="2800" b="0" dirty="0">
                <a:solidFill>
                  <a:srgbClr val="292929"/>
                </a:solidFill>
                <a:effectLst/>
                <a:latin typeface="+mj-lt"/>
              </a:rPr>
              <a:t>) is done using the batch system. </a:t>
            </a:r>
          </a:p>
          <a:p>
            <a:pPr marL="0" indent="0">
              <a:buNone/>
            </a:pPr>
            <a:endParaRPr lang="en-US" sz="2400" dirty="0">
              <a:latin typeface="+mj-lt"/>
            </a:endParaRPr>
          </a:p>
        </p:txBody>
      </p:sp>
      <p:pic>
        <p:nvPicPr>
          <p:cNvPr id="5" name="Picture 4" descr="Text&#10;&#10;Description automatically generated">
            <a:extLst>
              <a:ext uri="{FF2B5EF4-FFF2-40B4-BE49-F238E27FC236}">
                <a16:creationId xmlns:a16="http://schemas.microsoft.com/office/drawing/2014/main" id="{D2DFDD98-6295-1148-8B54-3E3AB7AFC08F}"/>
              </a:ext>
            </a:extLst>
          </p:cNvPr>
          <p:cNvPicPr>
            <a:picLocks noChangeAspect="1"/>
          </p:cNvPicPr>
          <p:nvPr/>
        </p:nvPicPr>
        <p:blipFill>
          <a:blip r:embed="rId2"/>
          <a:stretch>
            <a:fillRect/>
          </a:stretch>
        </p:blipFill>
        <p:spPr>
          <a:xfrm>
            <a:off x="2006600" y="3123442"/>
            <a:ext cx="5708650" cy="3352173"/>
          </a:xfrm>
          <a:prstGeom prst="rect">
            <a:avLst/>
          </a:prstGeom>
        </p:spPr>
      </p:pic>
    </p:spTree>
    <p:extLst>
      <p:ext uri="{BB962C8B-B14F-4D97-AF65-F5344CB8AC3E}">
        <p14:creationId xmlns:p14="http://schemas.microsoft.com/office/powerpoint/2010/main" val="2169943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7FE5E-530E-534C-9B91-AA36A8B5A451}"/>
              </a:ext>
            </a:extLst>
          </p:cNvPr>
          <p:cNvSpPr>
            <a:spLocks noGrp="1"/>
          </p:cNvSpPr>
          <p:nvPr>
            <p:ph idx="1"/>
          </p:nvPr>
        </p:nvSpPr>
        <p:spPr>
          <a:xfrm>
            <a:off x="231410" y="394064"/>
            <a:ext cx="4392629" cy="5924290"/>
          </a:xfrm>
        </p:spPr>
        <p:txBody>
          <a:bodyPr>
            <a:normAutofit/>
          </a:bodyPr>
          <a:lstStyle/>
          <a:p>
            <a:pPr marL="0" indent="0">
              <a:buNone/>
            </a:pPr>
            <a:r>
              <a:rPr lang="en-US" sz="2400" b="1" dirty="0">
                <a:solidFill>
                  <a:srgbClr val="FF0000"/>
                </a:solidFill>
              </a:rPr>
              <a:t>Problem</a:t>
            </a:r>
          </a:p>
          <a:p>
            <a:r>
              <a:rPr lang="en-US" sz="2400" dirty="0"/>
              <a:t>As the chain grows, signal quality deteriorates </a:t>
            </a:r>
          </a:p>
          <a:p>
            <a:r>
              <a:rPr lang="en-US" sz="2400" dirty="0"/>
              <a:t>At each cycle, accumulates noise </a:t>
            </a:r>
          </a:p>
          <a:p>
            <a:pPr marL="0" indent="0">
              <a:buNone/>
            </a:pPr>
            <a:r>
              <a:rPr lang="en-US" sz="2400" b="1" dirty="0">
                <a:solidFill>
                  <a:schemeClr val="accent6">
                    <a:lumMod val="75000"/>
                  </a:schemeClr>
                </a:solidFill>
              </a:rPr>
              <a:t>Solution</a:t>
            </a:r>
          </a:p>
          <a:p>
            <a:r>
              <a:rPr lang="en-US" sz="2400" dirty="0"/>
              <a:t>Sequence only (up to 300bp)</a:t>
            </a:r>
          </a:p>
          <a:p>
            <a:r>
              <a:rPr lang="en-US" sz="2400" dirty="0"/>
              <a:t>Enables robust base-calling across the genome including in repetitive sequence regions </a:t>
            </a:r>
          </a:p>
        </p:txBody>
      </p:sp>
      <p:pic>
        <p:nvPicPr>
          <p:cNvPr id="4" name="object 3">
            <a:extLst>
              <a:ext uri="{FF2B5EF4-FFF2-40B4-BE49-F238E27FC236}">
                <a16:creationId xmlns:a16="http://schemas.microsoft.com/office/drawing/2014/main" id="{389CDF6F-01D0-334E-BEFF-71BCA8910FE7}"/>
              </a:ext>
            </a:extLst>
          </p:cNvPr>
          <p:cNvPicPr/>
          <p:nvPr/>
        </p:nvPicPr>
        <p:blipFill>
          <a:blip r:embed="rId2" cstate="print"/>
          <a:stretch>
            <a:fillRect/>
          </a:stretch>
        </p:blipFill>
        <p:spPr>
          <a:xfrm>
            <a:off x="4677869" y="1779198"/>
            <a:ext cx="4234721" cy="2950199"/>
          </a:xfrm>
          <a:prstGeom prst="rect">
            <a:avLst/>
          </a:prstGeom>
        </p:spPr>
      </p:pic>
    </p:spTree>
    <p:extLst>
      <p:ext uri="{BB962C8B-B14F-4D97-AF65-F5344CB8AC3E}">
        <p14:creationId xmlns:p14="http://schemas.microsoft.com/office/powerpoint/2010/main" val="1831497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E4BE-F17B-AB4E-9174-A214687AF2DB}"/>
              </a:ext>
            </a:extLst>
          </p:cNvPr>
          <p:cNvSpPr>
            <a:spLocks noGrp="1"/>
          </p:cNvSpPr>
          <p:nvPr>
            <p:ph type="title"/>
          </p:nvPr>
        </p:nvSpPr>
        <p:spPr>
          <a:xfrm>
            <a:off x="761802" y="858986"/>
            <a:ext cx="7902514" cy="1432273"/>
          </a:xfrm>
        </p:spPr>
        <p:txBody>
          <a:bodyPr/>
          <a:lstStyle/>
          <a:p>
            <a:r>
              <a:rPr lang="en-US" dirty="0"/>
              <a:t>Trimming  </a:t>
            </a:r>
          </a:p>
        </p:txBody>
      </p:sp>
      <p:sp>
        <p:nvSpPr>
          <p:cNvPr id="3" name="Content Placeholder 2">
            <a:extLst>
              <a:ext uri="{FF2B5EF4-FFF2-40B4-BE49-F238E27FC236}">
                <a16:creationId xmlns:a16="http://schemas.microsoft.com/office/drawing/2014/main" id="{0CF82130-9B24-E742-B552-A60BD0E0109B}"/>
              </a:ext>
            </a:extLst>
          </p:cNvPr>
          <p:cNvSpPr>
            <a:spLocks noGrp="1"/>
          </p:cNvSpPr>
          <p:nvPr>
            <p:ph idx="1"/>
          </p:nvPr>
        </p:nvSpPr>
        <p:spPr>
          <a:xfrm>
            <a:off x="761802" y="2750130"/>
            <a:ext cx="8142356" cy="3261789"/>
          </a:xfrm>
        </p:spPr>
        <p:txBody>
          <a:bodyPr>
            <a:normAutofit/>
          </a:bodyPr>
          <a:lstStyle/>
          <a:p>
            <a:r>
              <a:rPr lang="en-US" sz="2800" dirty="0"/>
              <a:t>If the quality of the library falls to a low level then the most common remedy is to perform quality trimming where reads are truncated based on their average quality.</a:t>
            </a:r>
          </a:p>
          <a:p>
            <a:r>
              <a:rPr lang="en-US" sz="2800" dirty="0"/>
              <a:t>Trimming must be performed on all samples - Before committing to any action, check in </a:t>
            </a:r>
          </a:p>
        </p:txBody>
      </p:sp>
    </p:spTree>
    <p:extLst>
      <p:ext uri="{BB962C8B-B14F-4D97-AF65-F5344CB8AC3E}">
        <p14:creationId xmlns:p14="http://schemas.microsoft.com/office/powerpoint/2010/main" val="283020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0E3D-5D56-2D4F-8457-F1F7515111BF}"/>
              </a:ext>
            </a:extLst>
          </p:cNvPr>
          <p:cNvSpPr>
            <a:spLocks noGrp="1"/>
          </p:cNvSpPr>
          <p:nvPr>
            <p:ph type="title"/>
          </p:nvPr>
        </p:nvSpPr>
        <p:spPr>
          <a:xfrm>
            <a:off x="384727" y="556736"/>
            <a:ext cx="8374549" cy="738664"/>
          </a:xfrm>
        </p:spPr>
        <p:txBody>
          <a:bodyPr>
            <a:normAutofit fontScale="90000"/>
          </a:bodyPr>
          <a:lstStyle/>
          <a:p>
            <a:pPr algn="ctr"/>
            <a:r>
              <a:rPr lang="en-US" sz="2400" dirty="0"/>
              <a:t>Is it a subset of the sequences that have low scores or is it the majority of them?</a:t>
            </a:r>
          </a:p>
        </p:txBody>
      </p:sp>
      <p:pic>
        <p:nvPicPr>
          <p:cNvPr id="5" name="Picture 4" descr="Chart&#10;&#10;Description automatically generated">
            <a:extLst>
              <a:ext uri="{FF2B5EF4-FFF2-40B4-BE49-F238E27FC236}">
                <a16:creationId xmlns:a16="http://schemas.microsoft.com/office/drawing/2014/main" id="{46A5B8D7-E1C2-B042-AB47-5680E80C3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03833"/>
            <a:ext cx="7162800" cy="5060377"/>
          </a:xfrm>
          <a:prstGeom prst="rect">
            <a:avLst/>
          </a:prstGeom>
        </p:spPr>
      </p:pic>
      <p:sp>
        <p:nvSpPr>
          <p:cNvPr id="6" name="Title 1">
            <a:extLst>
              <a:ext uri="{FF2B5EF4-FFF2-40B4-BE49-F238E27FC236}">
                <a16:creationId xmlns:a16="http://schemas.microsoft.com/office/drawing/2014/main" id="{2691CD0C-6C87-8140-944F-27FF1ED27405}"/>
              </a:ext>
            </a:extLst>
          </p:cNvPr>
          <p:cNvSpPr txBox="1">
            <a:spLocks/>
          </p:cNvSpPr>
          <p:nvPr/>
        </p:nvSpPr>
        <p:spPr>
          <a:xfrm>
            <a:off x="384727" y="115550"/>
            <a:ext cx="8374549" cy="369332"/>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defTabSz="914377"/>
            <a:r>
              <a:rPr lang="en-US" sz="2400" b="1" kern="0" dirty="0"/>
              <a:t>Per Sequence Quality Score</a:t>
            </a:r>
          </a:p>
        </p:txBody>
      </p:sp>
      <p:sp>
        <p:nvSpPr>
          <p:cNvPr id="4" name="TextBox 3">
            <a:extLst>
              <a:ext uri="{FF2B5EF4-FFF2-40B4-BE49-F238E27FC236}">
                <a16:creationId xmlns:a16="http://schemas.microsoft.com/office/drawing/2014/main" id="{311C72CF-A1FA-D342-BFDC-EAF889C0D67B}"/>
              </a:ext>
            </a:extLst>
          </p:cNvPr>
          <p:cNvSpPr txBox="1"/>
          <p:nvPr/>
        </p:nvSpPr>
        <p:spPr>
          <a:xfrm rot="16200000">
            <a:off x="-474017" y="3299038"/>
            <a:ext cx="2624436" cy="523220"/>
          </a:xfrm>
          <a:prstGeom prst="rect">
            <a:avLst/>
          </a:prstGeom>
          <a:noFill/>
        </p:spPr>
        <p:txBody>
          <a:bodyPr wrap="none" rtlCol="0">
            <a:spAutoFit/>
          </a:bodyPr>
          <a:lstStyle/>
          <a:p>
            <a:r>
              <a:rPr lang="en-US" sz="2800" dirty="0"/>
              <a:t># of sequences</a:t>
            </a:r>
          </a:p>
        </p:txBody>
      </p:sp>
      <p:sp>
        <p:nvSpPr>
          <p:cNvPr id="7" name="TextBox 6">
            <a:extLst>
              <a:ext uri="{FF2B5EF4-FFF2-40B4-BE49-F238E27FC236}">
                <a16:creationId xmlns:a16="http://schemas.microsoft.com/office/drawing/2014/main" id="{44A074F3-9F30-8844-A10F-0B608320AF19}"/>
              </a:ext>
            </a:extLst>
          </p:cNvPr>
          <p:cNvSpPr txBox="1"/>
          <p:nvPr/>
        </p:nvSpPr>
        <p:spPr>
          <a:xfrm>
            <a:off x="3695747" y="6282526"/>
            <a:ext cx="2124299" cy="523220"/>
          </a:xfrm>
          <a:prstGeom prst="rect">
            <a:avLst/>
          </a:prstGeom>
          <a:noFill/>
        </p:spPr>
        <p:txBody>
          <a:bodyPr wrap="none" rtlCol="0">
            <a:spAutoFit/>
          </a:bodyPr>
          <a:lstStyle/>
          <a:p>
            <a:r>
              <a:rPr lang="en-US" sz="2800" dirty="0" err="1"/>
              <a:t>Phred</a:t>
            </a:r>
            <a:r>
              <a:rPr lang="en-US" sz="2800" dirty="0"/>
              <a:t> score</a:t>
            </a:r>
          </a:p>
        </p:txBody>
      </p:sp>
    </p:spTree>
    <p:extLst>
      <p:ext uri="{BB962C8B-B14F-4D97-AF65-F5344CB8AC3E}">
        <p14:creationId xmlns:p14="http://schemas.microsoft.com/office/powerpoint/2010/main" val="321411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506" y="175910"/>
            <a:ext cx="8297128" cy="566822"/>
          </a:xfrm>
          <a:prstGeom prst="rect">
            <a:avLst/>
          </a:prstGeom>
        </p:spPr>
        <p:txBody>
          <a:bodyPr vert="horz" wrap="square" lIns="0" tIns="12700" rIns="0" bIns="0" rtlCol="0" anchor="ctr">
            <a:spAutoFit/>
          </a:bodyPr>
          <a:lstStyle/>
          <a:p>
            <a:pPr marL="12700">
              <a:spcBef>
                <a:spcPts val="100"/>
              </a:spcBef>
            </a:pPr>
            <a:r>
              <a:rPr sz="3600" spc="-45" dirty="0"/>
              <a:t>FastQC:</a:t>
            </a:r>
            <a:r>
              <a:rPr sz="3600" spc="-15" dirty="0"/>
              <a:t> </a:t>
            </a:r>
            <a:r>
              <a:rPr sz="3600" spc="-51" dirty="0"/>
              <a:t>per-read</a:t>
            </a:r>
            <a:r>
              <a:rPr sz="3600" spc="-5" dirty="0"/>
              <a:t> </a:t>
            </a:r>
            <a:r>
              <a:rPr sz="3600" spc="-31" dirty="0"/>
              <a:t>mean</a:t>
            </a:r>
            <a:r>
              <a:rPr sz="3600" spc="-11" dirty="0"/>
              <a:t> </a:t>
            </a:r>
            <a:r>
              <a:rPr sz="3600" spc="-25" dirty="0"/>
              <a:t>base</a:t>
            </a:r>
            <a:r>
              <a:rPr sz="3600" spc="-11" dirty="0"/>
              <a:t> </a:t>
            </a:r>
            <a:r>
              <a:rPr sz="3600" spc="-31" dirty="0"/>
              <a:t>qualities</a:t>
            </a:r>
          </a:p>
        </p:txBody>
      </p:sp>
      <p:pic>
        <p:nvPicPr>
          <p:cNvPr id="3" name="object 3"/>
          <p:cNvPicPr/>
          <p:nvPr/>
        </p:nvPicPr>
        <p:blipFill>
          <a:blip r:embed="rId2" cstate="print"/>
          <a:stretch>
            <a:fillRect/>
          </a:stretch>
        </p:blipFill>
        <p:spPr>
          <a:xfrm>
            <a:off x="283506" y="944764"/>
            <a:ext cx="4753190" cy="3567275"/>
          </a:xfrm>
          <a:prstGeom prst="rect">
            <a:avLst/>
          </a:prstGeom>
        </p:spPr>
      </p:pic>
      <p:pic>
        <p:nvPicPr>
          <p:cNvPr id="4" name="object 4"/>
          <p:cNvPicPr/>
          <p:nvPr/>
        </p:nvPicPr>
        <p:blipFill>
          <a:blip r:embed="rId3" cstate="print"/>
          <a:stretch>
            <a:fillRect/>
          </a:stretch>
        </p:blipFill>
        <p:spPr>
          <a:xfrm>
            <a:off x="5036697" y="3177915"/>
            <a:ext cx="3892034" cy="3217215"/>
          </a:xfrm>
          <a:prstGeom prst="rect">
            <a:avLst/>
          </a:prstGeom>
        </p:spPr>
      </p:pic>
      <p:sp>
        <p:nvSpPr>
          <p:cNvPr id="5" name="object 5"/>
          <p:cNvSpPr txBox="1"/>
          <p:nvPr/>
        </p:nvSpPr>
        <p:spPr>
          <a:xfrm>
            <a:off x="7071282" y="3294380"/>
            <a:ext cx="667385" cy="382156"/>
          </a:xfrm>
          <a:prstGeom prst="rect">
            <a:avLst/>
          </a:prstGeom>
        </p:spPr>
        <p:txBody>
          <a:bodyPr vert="horz" wrap="square" lIns="0" tIns="12700" rIns="0" bIns="0" rtlCol="0">
            <a:spAutoFit/>
          </a:bodyPr>
          <a:lstStyle/>
          <a:p>
            <a:pPr marL="12700">
              <a:spcBef>
                <a:spcPts val="100"/>
              </a:spcBef>
            </a:pPr>
            <a:r>
              <a:rPr sz="2400" spc="-15" dirty="0">
                <a:latin typeface="Calibri"/>
                <a:cs typeface="Calibri"/>
              </a:rPr>
              <a:t>(</a:t>
            </a:r>
            <a:r>
              <a:rPr sz="2400" spc="-20" dirty="0">
                <a:latin typeface="Calibri"/>
                <a:cs typeface="Calibri"/>
              </a:rPr>
              <a:t>b</a:t>
            </a:r>
            <a:r>
              <a:rPr sz="2400" spc="-25" dirty="0">
                <a:latin typeface="Calibri"/>
                <a:cs typeface="Calibri"/>
              </a:rPr>
              <a:t>a</a:t>
            </a:r>
            <a:r>
              <a:rPr sz="2400" spc="-20" dirty="0">
                <a:latin typeface="Calibri"/>
                <a:cs typeface="Calibri"/>
              </a:rPr>
              <a:t>d</a:t>
            </a:r>
            <a:r>
              <a:rPr sz="2400" spc="-15" dirty="0">
                <a:latin typeface="Calibri"/>
                <a:cs typeface="Calibri"/>
              </a:rPr>
              <a:t>)</a:t>
            </a:r>
            <a:endParaRPr sz="2400" dirty="0">
              <a:latin typeface="Calibri"/>
              <a:cs typeface="Calibri"/>
            </a:endParaRPr>
          </a:p>
        </p:txBody>
      </p:sp>
    </p:spTree>
    <p:extLst>
      <p:ext uri="{BB962C8B-B14F-4D97-AF65-F5344CB8AC3E}">
        <p14:creationId xmlns:p14="http://schemas.microsoft.com/office/powerpoint/2010/main" val="1945628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10;&#10;Description automatically generated">
            <a:extLst>
              <a:ext uri="{FF2B5EF4-FFF2-40B4-BE49-F238E27FC236}">
                <a16:creationId xmlns:a16="http://schemas.microsoft.com/office/drawing/2014/main" id="{9D864290-272D-BA46-8FB4-641008133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764232"/>
            <a:ext cx="7848600" cy="5655472"/>
          </a:xfrm>
          <a:prstGeom prst="rect">
            <a:avLst/>
          </a:prstGeom>
        </p:spPr>
      </p:pic>
      <p:sp>
        <p:nvSpPr>
          <p:cNvPr id="6" name="Title 1">
            <a:extLst>
              <a:ext uri="{FF2B5EF4-FFF2-40B4-BE49-F238E27FC236}">
                <a16:creationId xmlns:a16="http://schemas.microsoft.com/office/drawing/2014/main" id="{5EA397B9-8085-3C4B-B7EE-496E72F7AA14}"/>
              </a:ext>
            </a:extLst>
          </p:cNvPr>
          <p:cNvSpPr txBox="1">
            <a:spLocks/>
          </p:cNvSpPr>
          <p:nvPr/>
        </p:nvSpPr>
        <p:spPr>
          <a:xfrm>
            <a:off x="384727" y="115550"/>
            <a:ext cx="8374549" cy="369332"/>
          </a:xfrm>
          <a:prstGeom prst="rect">
            <a:avLst/>
          </a:prstGeom>
        </p:spPr>
        <p:txBody>
          <a:bodyPr wrap="square" lIns="0" tIns="0" rIns="0" bIns="0">
            <a:spAutoFit/>
          </a:bodyPr>
          <a:lstStyle>
            <a:lvl1pPr>
              <a:defRPr sz="2800" b="0" i="0">
                <a:solidFill>
                  <a:schemeClr val="tx1"/>
                </a:solidFill>
                <a:latin typeface="Arial"/>
                <a:ea typeface="+mj-ea"/>
                <a:cs typeface="Arial"/>
              </a:defRPr>
            </a:lvl1pPr>
          </a:lstStyle>
          <a:p>
            <a:pPr algn="ctr" defTabSz="914377"/>
            <a:r>
              <a:rPr lang="en-US" sz="2400" b="1" kern="0" dirty="0"/>
              <a:t>Per Base Sequence content</a:t>
            </a:r>
          </a:p>
        </p:txBody>
      </p:sp>
      <p:sp>
        <p:nvSpPr>
          <p:cNvPr id="7" name="TextBox 6">
            <a:extLst>
              <a:ext uri="{FF2B5EF4-FFF2-40B4-BE49-F238E27FC236}">
                <a16:creationId xmlns:a16="http://schemas.microsoft.com/office/drawing/2014/main" id="{820036E5-9D9D-AD43-A462-D7F0798C8DA9}"/>
              </a:ext>
            </a:extLst>
          </p:cNvPr>
          <p:cNvSpPr txBox="1"/>
          <p:nvPr/>
        </p:nvSpPr>
        <p:spPr>
          <a:xfrm>
            <a:off x="2040018" y="1567721"/>
            <a:ext cx="5063963" cy="830997"/>
          </a:xfrm>
          <a:prstGeom prst="rect">
            <a:avLst/>
          </a:prstGeom>
          <a:noFill/>
        </p:spPr>
        <p:txBody>
          <a:bodyPr wrap="square" rtlCol="0">
            <a:spAutoFit/>
          </a:bodyPr>
          <a:lstStyle/>
          <a:p>
            <a:r>
              <a:rPr lang="en-US" sz="2400" b="1" dirty="0"/>
              <a:t>What is the proportion of each base in the file?</a:t>
            </a:r>
          </a:p>
        </p:txBody>
      </p:sp>
      <p:sp>
        <p:nvSpPr>
          <p:cNvPr id="8" name="TextBox 7">
            <a:extLst>
              <a:ext uri="{FF2B5EF4-FFF2-40B4-BE49-F238E27FC236}">
                <a16:creationId xmlns:a16="http://schemas.microsoft.com/office/drawing/2014/main" id="{7CEEC62F-C5B9-B94F-9559-AED079616301}"/>
              </a:ext>
            </a:extLst>
          </p:cNvPr>
          <p:cNvSpPr txBox="1"/>
          <p:nvPr/>
        </p:nvSpPr>
        <p:spPr>
          <a:xfrm>
            <a:off x="228602" y="6168393"/>
            <a:ext cx="8530673" cy="369332"/>
          </a:xfrm>
          <a:prstGeom prst="rect">
            <a:avLst/>
          </a:prstGeom>
          <a:noFill/>
        </p:spPr>
        <p:txBody>
          <a:bodyPr wrap="square" rtlCol="0">
            <a:spAutoFit/>
          </a:bodyPr>
          <a:lstStyle/>
          <a:p>
            <a:r>
              <a:rPr lang="en-US" dirty="0"/>
              <a:t>If there are 4 bases out of 100% what is the gold standard?</a:t>
            </a:r>
          </a:p>
        </p:txBody>
      </p:sp>
      <p:sp>
        <p:nvSpPr>
          <p:cNvPr id="2" name="TextBox 1">
            <a:extLst>
              <a:ext uri="{FF2B5EF4-FFF2-40B4-BE49-F238E27FC236}">
                <a16:creationId xmlns:a16="http://schemas.microsoft.com/office/drawing/2014/main" id="{53D9F0E2-59EC-6E4B-A888-627BA65E6175}"/>
              </a:ext>
            </a:extLst>
          </p:cNvPr>
          <p:cNvSpPr txBox="1"/>
          <p:nvPr/>
        </p:nvSpPr>
        <p:spPr>
          <a:xfrm rot="16200000">
            <a:off x="-484288" y="3136614"/>
            <a:ext cx="2279791" cy="584775"/>
          </a:xfrm>
          <a:prstGeom prst="rect">
            <a:avLst/>
          </a:prstGeom>
          <a:noFill/>
        </p:spPr>
        <p:txBody>
          <a:bodyPr wrap="none" rtlCol="0">
            <a:spAutoFit/>
          </a:bodyPr>
          <a:lstStyle/>
          <a:p>
            <a:r>
              <a:rPr lang="en-US" sz="3200" dirty="0"/>
              <a:t>Percentage</a:t>
            </a:r>
          </a:p>
        </p:txBody>
      </p:sp>
    </p:spTree>
    <p:extLst>
      <p:ext uri="{BB962C8B-B14F-4D97-AF65-F5344CB8AC3E}">
        <p14:creationId xmlns:p14="http://schemas.microsoft.com/office/powerpoint/2010/main" val="944613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0615" y="1017081"/>
            <a:ext cx="4551188" cy="3180166"/>
          </a:xfrm>
          <a:prstGeom prst="rect">
            <a:avLst/>
          </a:prstGeom>
        </p:spPr>
      </p:pic>
      <p:sp>
        <p:nvSpPr>
          <p:cNvPr id="3" name="object 3"/>
          <p:cNvSpPr txBox="1">
            <a:spLocks noGrp="1"/>
          </p:cNvSpPr>
          <p:nvPr>
            <p:ph type="title"/>
          </p:nvPr>
        </p:nvSpPr>
        <p:spPr>
          <a:xfrm>
            <a:off x="320615" y="166848"/>
            <a:ext cx="9076690" cy="628377"/>
          </a:xfrm>
          <a:prstGeom prst="rect">
            <a:avLst/>
          </a:prstGeom>
        </p:spPr>
        <p:txBody>
          <a:bodyPr vert="horz" wrap="square" lIns="0" tIns="12700" rIns="0" bIns="0" rtlCol="0" anchor="ctr">
            <a:spAutoFit/>
          </a:bodyPr>
          <a:lstStyle/>
          <a:p>
            <a:pPr marL="12700">
              <a:spcBef>
                <a:spcPts val="100"/>
              </a:spcBef>
            </a:pPr>
            <a:r>
              <a:rPr sz="4000" spc="-45" dirty="0"/>
              <a:t>FastQC:</a:t>
            </a:r>
            <a:r>
              <a:rPr sz="4000" spc="-25" dirty="0"/>
              <a:t> </a:t>
            </a:r>
            <a:r>
              <a:rPr sz="4000" spc="-45" dirty="0"/>
              <a:t>%ACGT</a:t>
            </a:r>
            <a:r>
              <a:rPr sz="4000" spc="-15" dirty="0"/>
              <a:t> </a:t>
            </a:r>
            <a:r>
              <a:rPr sz="4000" spc="-45" dirty="0"/>
              <a:t>over</a:t>
            </a:r>
            <a:r>
              <a:rPr sz="4000" spc="-20" dirty="0"/>
              <a:t> </a:t>
            </a:r>
            <a:r>
              <a:rPr sz="4000" spc="-45" dirty="0"/>
              <a:t>read</a:t>
            </a:r>
            <a:r>
              <a:rPr sz="4000" spc="-11" dirty="0"/>
              <a:t> </a:t>
            </a:r>
            <a:r>
              <a:rPr sz="4000" spc="-40" dirty="0"/>
              <a:t>length</a:t>
            </a:r>
          </a:p>
        </p:txBody>
      </p:sp>
      <p:pic>
        <p:nvPicPr>
          <p:cNvPr id="4" name="object 4"/>
          <p:cNvPicPr/>
          <p:nvPr/>
        </p:nvPicPr>
        <p:blipFill>
          <a:blip r:embed="rId3" cstate="print"/>
          <a:stretch>
            <a:fillRect/>
          </a:stretch>
        </p:blipFill>
        <p:spPr>
          <a:xfrm>
            <a:off x="4871803" y="2904415"/>
            <a:ext cx="4075516" cy="3180166"/>
          </a:xfrm>
          <a:prstGeom prst="rect">
            <a:avLst/>
          </a:prstGeom>
        </p:spPr>
      </p:pic>
      <p:sp>
        <p:nvSpPr>
          <p:cNvPr id="5" name="object 5"/>
          <p:cNvSpPr txBox="1"/>
          <p:nvPr/>
        </p:nvSpPr>
        <p:spPr>
          <a:xfrm>
            <a:off x="6909561" y="2522259"/>
            <a:ext cx="667385" cy="382156"/>
          </a:xfrm>
          <a:prstGeom prst="rect">
            <a:avLst/>
          </a:prstGeom>
        </p:spPr>
        <p:txBody>
          <a:bodyPr vert="horz" wrap="square" lIns="0" tIns="12700" rIns="0" bIns="0" rtlCol="0">
            <a:spAutoFit/>
          </a:bodyPr>
          <a:lstStyle/>
          <a:p>
            <a:pPr marL="12700">
              <a:spcBef>
                <a:spcPts val="100"/>
              </a:spcBef>
            </a:pPr>
            <a:r>
              <a:rPr sz="2400" spc="-15" dirty="0">
                <a:latin typeface="Calibri"/>
                <a:cs typeface="Calibri"/>
              </a:rPr>
              <a:t>(</a:t>
            </a:r>
            <a:r>
              <a:rPr sz="2400" spc="-20" dirty="0">
                <a:latin typeface="Calibri"/>
                <a:cs typeface="Calibri"/>
              </a:rPr>
              <a:t>b</a:t>
            </a:r>
            <a:r>
              <a:rPr sz="2400" spc="-25" dirty="0">
                <a:latin typeface="Calibri"/>
                <a:cs typeface="Calibri"/>
              </a:rPr>
              <a:t>a</a:t>
            </a:r>
            <a:r>
              <a:rPr sz="2400" spc="-20" dirty="0">
                <a:latin typeface="Calibri"/>
                <a:cs typeface="Calibri"/>
              </a:rPr>
              <a:t>d</a:t>
            </a:r>
            <a:r>
              <a:rPr sz="2400" spc="-15" dirty="0">
                <a:latin typeface="Calibri"/>
                <a:cs typeface="Calibri"/>
              </a:rPr>
              <a:t>)</a:t>
            </a:r>
            <a:endParaRPr sz="2400" dirty="0">
              <a:latin typeface="Calibri"/>
              <a:cs typeface="Calibri"/>
            </a:endParaRPr>
          </a:p>
        </p:txBody>
      </p:sp>
      <p:sp>
        <p:nvSpPr>
          <p:cNvPr id="6" name="TextBox 5">
            <a:extLst>
              <a:ext uri="{FF2B5EF4-FFF2-40B4-BE49-F238E27FC236}">
                <a16:creationId xmlns:a16="http://schemas.microsoft.com/office/drawing/2014/main" id="{223D4B1A-52BD-A944-8AE5-27A73596BFA8}"/>
              </a:ext>
            </a:extLst>
          </p:cNvPr>
          <p:cNvSpPr txBox="1"/>
          <p:nvPr/>
        </p:nvSpPr>
        <p:spPr>
          <a:xfrm>
            <a:off x="924560" y="4789360"/>
            <a:ext cx="3651354" cy="923330"/>
          </a:xfrm>
          <a:prstGeom prst="rect">
            <a:avLst/>
          </a:prstGeom>
          <a:noFill/>
        </p:spPr>
        <p:txBody>
          <a:bodyPr wrap="square" rtlCol="0">
            <a:spAutoFit/>
          </a:bodyPr>
          <a:lstStyle/>
          <a:p>
            <a:pPr algn="ctr"/>
            <a:r>
              <a:rPr lang="en-US" dirty="0"/>
              <a:t>If there is a strong preference, this indicates an overrepresented sequence</a:t>
            </a:r>
          </a:p>
        </p:txBody>
      </p:sp>
    </p:spTree>
    <p:extLst>
      <p:ext uri="{BB962C8B-B14F-4D97-AF65-F5344CB8AC3E}">
        <p14:creationId xmlns:p14="http://schemas.microsoft.com/office/powerpoint/2010/main" val="2015705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98" y="131562"/>
            <a:ext cx="10380573" cy="1432273"/>
          </a:xfrm>
        </p:spPr>
        <p:txBody>
          <a:bodyPr/>
          <a:lstStyle/>
          <a:p>
            <a:r>
              <a:rPr lang="en-GB" dirty="0"/>
              <a:t>Library Base Composition</a:t>
            </a:r>
          </a:p>
        </p:txBody>
      </p:sp>
      <p:sp>
        <p:nvSpPr>
          <p:cNvPr id="5" name="Content Placeholder 4"/>
          <p:cNvSpPr>
            <a:spLocks noGrp="1"/>
          </p:cNvSpPr>
          <p:nvPr>
            <p:ph idx="1"/>
          </p:nvPr>
        </p:nvSpPr>
        <p:spPr>
          <a:xfrm>
            <a:off x="6430780" y="2057401"/>
            <a:ext cx="2435242" cy="3394472"/>
          </a:xfrm>
        </p:spPr>
        <p:txBody>
          <a:bodyPr/>
          <a:lstStyle/>
          <a:p>
            <a:r>
              <a:rPr lang="en-GB" dirty="0"/>
              <a:t>Bisulphite treated – C is converted to T</a:t>
            </a:r>
          </a:p>
          <a:p>
            <a:endParaRPr lang="en-GB" dirty="0"/>
          </a:p>
        </p:txBody>
      </p:sp>
      <p:pic>
        <p:nvPicPr>
          <p:cNvPr id="6" name="Picture 2"/>
          <p:cNvPicPr>
            <a:picLocks noChangeAspect="1" noChangeArrowheads="1"/>
          </p:cNvPicPr>
          <p:nvPr/>
        </p:nvPicPr>
        <p:blipFill>
          <a:blip r:embed="rId2" cstate="print"/>
          <a:srcRect/>
          <a:stretch>
            <a:fillRect/>
          </a:stretch>
        </p:blipFill>
        <p:spPr bwMode="auto">
          <a:xfrm>
            <a:off x="457197" y="1563835"/>
            <a:ext cx="5664797" cy="4248599"/>
          </a:xfrm>
          <a:prstGeom prst="rect">
            <a:avLst/>
          </a:prstGeom>
          <a:noFill/>
          <a:ln w="9525">
            <a:noFill/>
            <a:miter lim="800000"/>
            <a:headEnd/>
            <a:tailEnd/>
          </a:ln>
        </p:spPr>
      </p:pic>
    </p:spTree>
    <p:extLst>
      <p:ext uri="{BB962C8B-B14F-4D97-AF65-F5344CB8AC3E}">
        <p14:creationId xmlns:p14="http://schemas.microsoft.com/office/powerpoint/2010/main" val="3205430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044" y="347198"/>
            <a:ext cx="6676930" cy="689932"/>
          </a:xfrm>
          <a:prstGeom prst="rect">
            <a:avLst/>
          </a:prstGeom>
        </p:spPr>
        <p:txBody>
          <a:bodyPr vert="horz" wrap="square" lIns="0" tIns="12700" rIns="0" bIns="0" rtlCol="0" anchor="ctr">
            <a:spAutoFit/>
          </a:bodyPr>
          <a:lstStyle/>
          <a:p>
            <a:pPr marL="12700">
              <a:spcBef>
                <a:spcPts val="100"/>
              </a:spcBef>
            </a:pPr>
            <a:r>
              <a:rPr b="1" spc="-45" dirty="0"/>
              <a:t>FastQC:</a:t>
            </a:r>
            <a:r>
              <a:rPr b="1" spc="-35" dirty="0"/>
              <a:t> </a:t>
            </a:r>
            <a:r>
              <a:rPr b="1" spc="-51" dirty="0"/>
              <a:t>per-read</a:t>
            </a:r>
            <a:r>
              <a:rPr b="1" spc="-31" dirty="0"/>
              <a:t> </a:t>
            </a:r>
            <a:r>
              <a:rPr b="1" spc="-15" dirty="0"/>
              <a:t>%GC</a:t>
            </a:r>
          </a:p>
        </p:txBody>
      </p:sp>
      <p:pic>
        <p:nvPicPr>
          <p:cNvPr id="3" name="object 3"/>
          <p:cNvPicPr/>
          <p:nvPr/>
        </p:nvPicPr>
        <p:blipFill>
          <a:blip r:embed="rId2" cstate="print"/>
          <a:stretch>
            <a:fillRect/>
          </a:stretch>
        </p:blipFill>
        <p:spPr>
          <a:xfrm>
            <a:off x="4667098" y="3429000"/>
            <a:ext cx="4190524" cy="3025622"/>
          </a:xfrm>
          <a:prstGeom prst="rect">
            <a:avLst/>
          </a:prstGeom>
        </p:spPr>
      </p:pic>
      <p:pic>
        <p:nvPicPr>
          <p:cNvPr id="4" name="object 4"/>
          <p:cNvPicPr/>
          <p:nvPr/>
        </p:nvPicPr>
        <p:blipFill>
          <a:blip r:embed="rId3" cstate="print"/>
          <a:stretch>
            <a:fillRect/>
          </a:stretch>
        </p:blipFill>
        <p:spPr>
          <a:xfrm>
            <a:off x="123151" y="1037130"/>
            <a:ext cx="4643602" cy="3449454"/>
          </a:xfrm>
          <a:prstGeom prst="rect">
            <a:avLst/>
          </a:prstGeom>
        </p:spPr>
      </p:pic>
      <p:sp>
        <p:nvSpPr>
          <p:cNvPr id="5" name="object 5"/>
          <p:cNvSpPr txBox="1"/>
          <p:nvPr/>
        </p:nvSpPr>
        <p:spPr>
          <a:xfrm>
            <a:off x="7071282" y="3294380"/>
            <a:ext cx="667385" cy="382156"/>
          </a:xfrm>
          <a:prstGeom prst="rect">
            <a:avLst/>
          </a:prstGeom>
        </p:spPr>
        <p:txBody>
          <a:bodyPr vert="horz" wrap="square" lIns="0" tIns="12700" rIns="0" bIns="0" rtlCol="0">
            <a:spAutoFit/>
          </a:bodyPr>
          <a:lstStyle/>
          <a:p>
            <a:pPr marL="12700">
              <a:spcBef>
                <a:spcPts val="100"/>
              </a:spcBef>
            </a:pPr>
            <a:r>
              <a:rPr sz="2400" spc="-15" dirty="0">
                <a:latin typeface="Calibri"/>
                <a:cs typeface="Calibri"/>
              </a:rPr>
              <a:t>(</a:t>
            </a:r>
            <a:r>
              <a:rPr sz="2400" spc="-20" dirty="0">
                <a:latin typeface="Calibri"/>
                <a:cs typeface="Calibri"/>
              </a:rPr>
              <a:t>b</a:t>
            </a:r>
            <a:r>
              <a:rPr sz="2400" spc="-25" dirty="0">
                <a:latin typeface="Calibri"/>
                <a:cs typeface="Calibri"/>
              </a:rPr>
              <a:t>a</a:t>
            </a:r>
            <a:r>
              <a:rPr sz="2400" spc="-20" dirty="0">
                <a:latin typeface="Calibri"/>
                <a:cs typeface="Calibri"/>
              </a:rPr>
              <a:t>d</a:t>
            </a:r>
            <a:r>
              <a:rPr sz="2400" spc="-15" dirty="0">
                <a:latin typeface="Calibri"/>
                <a:cs typeface="Calibri"/>
              </a:rPr>
              <a:t>)</a:t>
            </a:r>
            <a:endParaRPr sz="2400">
              <a:latin typeface="Calibri"/>
              <a:cs typeface="Calibri"/>
            </a:endParaRPr>
          </a:p>
        </p:txBody>
      </p:sp>
    </p:spTree>
    <p:extLst>
      <p:ext uri="{BB962C8B-B14F-4D97-AF65-F5344CB8AC3E}">
        <p14:creationId xmlns:p14="http://schemas.microsoft.com/office/powerpoint/2010/main" val="1366585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463" y="543434"/>
            <a:ext cx="10380573" cy="777217"/>
          </a:xfrm>
        </p:spPr>
        <p:txBody>
          <a:bodyPr/>
          <a:lstStyle/>
          <a:p>
            <a:r>
              <a:rPr lang="en-GB" dirty="0"/>
              <a:t>Library GC Content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93" y="1578513"/>
            <a:ext cx="3888537" cy="2913810"/>
          </a:xfrm>
        </p:spPr>
      </p:pic>
      <p:pic>
        <p:nvPicPr>
          <p:cNvPr id="6" name="Picture 5"/>
          <p:cNvPicPr>
            <a:picLocks noChangeAspect="1"/>
          </p:cNvPicPr>
          <p:nvPr/>
        </p:nvPicPr>
        <p:blipFill>
          <a:blip r:embed="rId3"/>
          <a:stretch>
            <a:fillRect/>
          </a:stretch>
        </p:blipFill>
        <p:spPr>
          <a:xfrm>
            <a:off x="4649519" y="1614064"/>
            <a:ext cx="3834222" cy="2875667"/>
          </a:xfrm>
          <a:prstGeom prst="rect">
            <a:avLst/>
          </a:prstGeom>
        </p:spPr>
      </p:pic>
      <p:sp>
        <p:nvSpPr>
          <p:cNvPr id="7" name="TextBox 6"/>
          <p:cNvSpPr txBox="1"/>
          <p:nvPr/>
        </p:nvSpPr>
        <p:spPr>
          <a:xfrm>
            <a:off x="614876" y="4747514"/>
            <a:ext cx="3336170" cy="461665"/>
          </a:xfrm>
          <a:prstGeom prst="rect">
            <a:avLst/>
          </a:prstGeom>
          <a:noFill/>
        </p:spPr>
        <p:txBody>
          <a:bodyPr wrap="none" rtlCol="0">
            <a:spAutoFit/>
          </a:bodyPr>
          <a:lstStyle/>
          <a:p>
            <a:r>
              <a:rPr lang="en-GB" sz="2400" dirty="0"/>
              <a:t>Specific Contamination</a:t>
            </a:r>
          </a:p>
        </p:txBody>
      </p:sp>
      <p:sp>
        <p:nvSpPr>
          <p:cNvPr id="8" name="TextBox 7"/>
          <p:cNvSpPr txBox="1"/>
          <p:nvPr/>
        </p:nvSpPr>
        <p:spPr>
          <a:xfrm>
            <a:off x="4919057" y="4779191"/>
            <a:ext cx="3079689" cy="461665"/>
          </a:xfrm>
          <a:prstGeom prst="rect">
            <a:avLst/>
          </a:prstGeom>
          <a:noFill/>
        </p:spPr>
        <p:txBody>
          <a:bodyPr wrap="none" rtlCol="0">
            <a:spAutoFit/>
          </a:bodyPr>
          <a:lstStyle/>
          <a:p>
            <a:r>
              <a:rPr lang="en-GB" sz="2400" dirty="0"/>
              <a:t>Broad Contamination</a:t>
            </a:r>
          </a:p>
        </p:txBody>
      </p:sp>
    </p:spTree>
    <p:extLst>
      <p:ext uri="{BB962C8B-B14F-4D97-AF65-F5344CB8AC3E}">
        <p14:creationId xmlns:p14="http://schemas.microsoft.com/office/powerpoint/2010/main" val="3603512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44DD6-8469-C54B-AC1C-A2B3B9A4BC9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602697-201A-B443-93A6-6ACEE84D02E6}"/>
              </a:ext>
            </a:extLst>
          </p:cNvPr>
          <p:cNvSpPr>
            <a:spLocks noGrp="1"/>
          </p:cNvSpPr>
          <p:nvPr>
            <p:ph type="body"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BB9B6A9B-902A-D04C-B7E2-EA05191DF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99" y="643991"/>
            <a:ext cx="8229600" cy="5832729"/>
          </a:xfrm>
          <a:prstGeom prst="rect">
            <a:avLst/>
          </a:prstGeom>
        </p:spPr>
      </p:pic>
      <p:sp>
        <p:nvSpPr>
          <p:cNvPr id="6" name="TextBox 5">
            <a:extLst>
              <a:ext uri="{FF2B5EF4-FFF2-40B4-BE49-F238E27FC236}">
                <a16:creationId xmlns:a16="http://schemas.microsoft.com/office/drawing/2014/main" id="{F1D91AB5-FD27-BB44-B155-F9DE6D72AC47}"/>
              </a:ext>
            </a:extLst>
          </p:cNvPr>
          <p:cNvSpPr txBox="1"/>
          <p:nvPr/>
        </p:nvSpPr>
        <p:spPr>
          <a:xfrm>
            <a:off x="152854" y="292057"/>
            <a:ext cx="8811799" cy="523220"/>
          </a:xfrm>
          <a:prstGeom prst="rect">
            <a:avLst/>
          </a:prstGeom>
          <a:noFill/>
        </p:spPr>
        <p:txBody>
          <a:bodyPr wrap="square" rtlCol="0">
            <a:spAutoFit/>
          </a:bodyPr>
          <a:lstStyle/>
          <a:p>
            <a:pPr algn="ctr"/>
            <a:r>
              <a:rPr lang="en-US" sz="2800" dirty="0"/>
              <a:t>What is the average fragment length?</a:t>
            </a:r>
          </a:p>
        </p:txBody>
      </p:sp>
      <p:sp>
        <p:nvSpPr>
          <p:cNvPr id="4" name="TextBox 3">
            <a:extLst>
              <a:ext uri="{FF2B5EF4-FFF2-40B4-BE49-F238E27FC236}">
                <a16:creationId xmlns:a16="http://schemas.microsoft.com/office/drawing/2014/main" id="{1C3B0FDC-71BC-B94C-BC45-E4687A0BA500}"/>
              </a:ext>
            </a:extLst>
          </p:cNvPr>
          <p:cNvSpPr txBox="1"/>
          <p:nvPr/>
        </p:nvSpPr>
        <p:spPr>
          <a:xfrm rot="16200000">
            <a:off x="-1030757" y="3025225"/>
            <a:ext cx="2962671" cy="584775"/>
          </a:xfrm>
          <a:prstGeom prst="rect">
            <a:avLst/>
          </a:prstGeom>
          <a:noFill/>
        </p:spPr>
        <p:txBody>
          <a:bodyPr wrap="none" rtlCol="0">
            <a:spAutoFit/>
          </a:bodyPr>
          <a:lstStyle/>
          <a:p>
            <a:r>
              <a:rPr lang="en-US" sz="3200" dirty="0"/>
              <a:t># of sequences</a:t>
            </a:r>
          </a:p>
        </p:txBody>
      </p:sp>
      <p:sp>
        <p:nvSpPr>
          <p:cNvPr id="7" name="TextBox 6">
            <a:extLst>
              <a:ext uri="{FF2B5EF4-FFF2-40B4-BE49-F238E27FC236}">
                <a16:creationId xmlns:a16="http://schemas.microsoft.com/office/drawing/2014/main" id="{EEF5B93A-9D57-9348-97A3-58B3215CB6C5}"/>
              </a:ext>
            </a:extLst>
          </p:cNvPr>
          <p:cNvSpPr txBox="1"/>
          <p:nvPr/>
        </p:nvSpPr>
        <p:spPr>
          <a:xfrm>
            <a:off x="5569053" y="6366989"/>
            <a:ext cx="2497800" cy="461665"/>
          </a:xfrm>
          <a:prstGeom prst="rect">
            <a:avLst/>
          </a:prstGeom>
          <a:noFill/>
        </p:spPr>
        <p:txBody>
          <a:bodyPr wrap="none" rtlCol="0">
            <a:spAutoFit/>
          </a:bodyPr>
          <a:lstStyle/>
          <a:p>
            <a:r>
              <a:rPr lang="en-US" sz="2400" dirty="0"/>
              <a:t>Sequence length</a:t>
            </a:r>
          </a:p>
        </p:txBody>
      </p:sp>
    </p:spTree>
    <p:extLst>
      <p:ext uri="{BB962C8B-B14F-4D97-AF65-F5344CB8AC3E}">
        <p14:creationId xmlns:p14="http://schemas.microsoft.com/office/powerpoint/2010/main" val="379191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FDC6-0C88-7549-9007-8230A6F81B63}"/>
              </a:ext>
            </a:extLst>
          </p:cNvPr>
          <p:cNvSpPr>
            <a:spLocks noGrp="1"/>
          </p:cNvSpPr>
          <p:nvPr>
            <p:ph type="title"/>
          </p:nvPr>
        </p:nvSpPr>
        <p:spPr>
          <a:xfrm>
            <a:off x="628650" y="365127"/>
            <a:ext cx="7886700" cy="768730"/>
          </a:xfrm>
        </p:spPr>
        <p:txBody>
          <a:bodyPr/>
          <a:lstStyle/>
          <a:p>
            <a:pPr algn="ctr"/>
            <a:r>
              <a:rPr lang="en-US" dirty="0"/>
              <a:t>Submitting a job</a:t>
            </a:r>
          </a:p>
        </p:txBody>
      </p:sp>
      <p:sp>
        <p:nvSpPr>
          <p:cNvPr id="3" name="Content Placeholder 2">
            <a:extLst>
              <a:ext uri="{FF2B5EF4-FFF2-40B4-BE49-F238E27FC236}">
                <a16:creationId xmlns:a16="http://schemas.microsoft.com/office/drawing/2014/main" id="{C03431F8-6ADE-7E41-88EA-ED2625857D05}"/>
              </a:ext>
            </a:extLst>
          </p:cNvPr>
          <p:cNvSpPr>
            <a:spLocks noGrp="1"/>
          </p:cNvSpPr>
          <p:nvPr>
            <p:ph idx="1"/>
          </p:nvPr>
        </p:nvSpPr>
        <p:spPr>
          <a:xfrm>
            <a:off x="938758" y="1498600"/>
            <a:ext cx="7633742" cy="4761115"/>
          </a:xfrm>
        </p:spPr>
        <p:txBody>
          <a:bodyPr>
            <a:normAutofit/>
          </a:bodyPr>
          <a:lstStyle/>
          <a:p>
            <a:r>
              <a:rPr lang="en-US" sz="2800" b="0" dirty="0">
                <a:solidFill>
                  <a:srgbClr val="292929"/>
                </a:solidFill>
                <a:effectLst/>
                <a:latin typeface="+mj-lt"/>
              </a:rPr>
              <a:t>The batch system allows users to submit jobs requesting the resources (nodes, processors, memory, GPUs) that they need. </a:t>
            </a:r>
          </a:p>
          <a:p>
            <a:pPr marL="0" indent="0">
              <a:buNone/>
            </a:pPr>
            <a:endParaRPr lang="en-US" sz="2800" b="0" dirty="0">
              <a:solidFill>
                <a:srgbClr val="292929"/>
              </a:solidFill>
              <a:effectLst/>
              <a:latin typeface="+mj-lt"/>
            </a:endParaRPr>
          </a:p>
          <a:p>
            <a:r>
              <a:rPr lang="en-US" sz="2800" b="0" dirty="0">
                <a:solidFill>
                  <a:srgbClr val="292929"/>
                </a:solidFill>
                <a:effectLst/>
                <a:latin typeface="+mj-lt"/>
              </a:rPr>
              <a:t>The jobs are queued and then run as resources become available.</a:t>
            </a:r>
          </a:p>
          <a:p>
            <a:endParaRPr lang="en-US" dirty="0">
              <a:solidFill>
                <a:srgbClr val="292929"/>
              </a:solidFill>
              <a:latin typeface="+mj-lt"/>
            </a:endParaRPr>
          </a:p>
          <a:p>
            <a:r>
              <a:rPr lang="en-US" sz="2800" dirty="0">
                <a:solidFill>
                  <a:srgbClr val="292929"/>
                </a:solidFill>
                <a:latin typeface="+mj-lt"/>
              </a:rPr>
              <a:t>All jobs (scripts with file extension .</a:t>
            </a:r>
            <a:r>
              <a:rPr lang="en-US" sz="2800" dirty="0" err="1">
                <a:solidFill>
                  <a:srgbClr val="292929"/>
                </a:solidFill>
                <a:latin typeface="+mj-lt"/>
              </a:rPr>
              <a:t>sh</a:t>
            </a:r>
            <a:r>
              <a:rPr lang="en-US" sz="2800" dirty="0">
                <a:solidFill>
                  <a:srgbClr val="292929"/>
                </a:solidFill>
                <a:latin typeface="+mj-lt"/>
              </a:rPr>
              <a:t>) are submitted to a batch system called SLURM</a:t>
            </a:r>
            <a:endParaRPr lang="en-US" sz="2800" b="0" dirty="0">
              <a:solidFill>
                <a:srgbClr val="292929"/>
              </a:solidFill>
              <a:effectLst/>
              <a:latin typeface="+mj-lt"/>
            </a:endParaRPr>
          </a:p>
          <a:p>
            <a:endParaRPr lang="en-US" sz="2800" b="0" dirty="0">
              <a:solidFill>
                <a:srgbClr val="292929"/>
              </a:solidFill>
              <a:effectLst/>
              <a:latin typeface="+mj-lt"/>
            </a:endParaRPr>
          </a:p>
          <a:p>
            <a:endParaRPr lang="en-US" sz="2400" dirty="0">
              <a:latin typeface="+mj-lt"/>
            </a:endParaRPr>
          </a:p>
        </p:txBody>
      </p:sp>
    </p:spTree>
    <p:extLst>
      <p:ext uri="{BB962C8B-B14F-4D97-AF65-F5344CB8AC3E}">
        <p14:creationId xmlns:p14="http://schemas.microsoft.com/office/powerpoint/2010/main" val="145284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493"/>
            <a:ext cx="8229600" cy="857251"/>
          </a:xfrm>
        </p:spPr>
        <p:txBody>
          <a:bodyPr/>
          <a:lstStyle/>
          <a:p>
            <a:r>
              <a:rPr lang="en-GB" dirty="0"/>
              <a:t>Positional Quality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7268" t="30352" r="49014" b="41188"/>
          <a:stretch/>
        </p:blipFill>
        <p:spPr>
          <a:xfrm>
            <a:off x="457203" y="1754770"/>
            <a:ext cx="1620225" cy="1458203"/>
          </a:xfrm>
          <a:prstGeom prst="rect">
            <a:avLst/>
          </a:prstGeom>
        </p:spPr>
      </p:pic>
      <p:grpSp>
        <p:nvGrpSpPr>
          <p:cNvPr id="88" name="Group 87"/>
          <p:cNvGrpSpPr/>
          <p:nvPr/>
        </p:nvGrpSpPr>
        <p:grpSpPr>
          <a:xfrm>
            <a:off x="518881" y="3306540"/>
            <a:ext cx="1090381" cy="2566687"/>
            <a:chOff x="609600" y="3278288"/>
            <a:chExt cx="1453840" cy="3422249"/>
          </a:xfrm>
        </p:grpSpPr>
        <p:grpSp>
          <p:nvGrpSpPr>
            <p:cNvPr id="87" name="Group 86"/>
            <p:cNvGrpSpPr/>
            <p:nvPr/>
          </p:nvGrpSpPr>
          <p:grpSpPr>
            <a:xfrm>
              <a:off x="609600" y="3645029"/>
              <a:ext cx="1453840" cy="3055508"/>
              <a:chOff x="609600" y="3645029"/>
              <a:chExt cx="1453840" cy="3055508"/>
            </a:xfrm>
          </p:grpSpPr>
          <p:sp>
            <p:nvSpPr>
              <p:cNvPr id="5" name="Rectangle 4"/>
              <p:cNvSpPr/>
              <p:nvPr/>
            </p:nvSpPr>
            <p:spPr>
              <a:xfrm>
                <a:off x="609600" y="3645029"/>
                <a:ext cx="1453840" cy="3055508"/>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 name="Rectangle 5"/>
              <p:cNvSpPr/>
              <p:nvPr/>
            </p:nvSpPr>
            <p:spPr>
              <a:xfrm>
                <a:off x="695250" y="3698580"/>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Rectangle 6"/>
              <p:cNvSpPr/>
              <p:nvPr/>
            </p:nvSpPr>
            <p:spPr>
              <a:xfrm>
                <a:off x="924920" y="3698579"/>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Rectangle 7"/>
              <p:cNvSpPr/>
              <p:nvPr/>
            </p:nvSpPr>
            <p:spPr>
              <a:xfrm>
                <a:off x="1154590" y="3698579"/>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Rectangle 8"/>
              <p:cNvSpPr/>
              <p:nvPr/>
            </p:nvSpPr>
            <p:spPr>
              <a:xfrm>
                <a:off x="1384260" y="3698578"/>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0" name="Rectangle 9"/>
              <p:cNvSpPr/>
              <p:nvPr/>
            </p:nvSpPr>
            <p:spPr>
              <a:xfrm>
                <a:off x="1613930" y="3698579"/>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1" name="Rectangle 10"/>
              <p:cNvSpPr/>
              <p:nvPr/>
            </p:nvSpPr>
            <p:spPr>
              <a:xfrm>
                <a:off x="1843600" y="3698577"/>
                <a:ext cx="144020" cy="289886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grpSp>
        <p:sp>
          <p:nvSpPr>
            <p:cNvPr id="86" name="TextBox 85"/>
            <p:cNvSpPr txBox="1"/>
            <p:nvPr/>
          </p:nvSpPr>
          <p:spPr>
            <a:xfrm>
              <a:off x="1000260" y="3278288"/>
              <a:ext cx="874598" cy="400280"/>
            </a:xfrm>
            <a:prstGeom prst="rect">
              <a:avLst/>
            </a:prstGeom>
            <a:noFill/>
          </p:spPr>
          <p:txBody>
            <a:bodyPr wrap="none" rtlCol="0">
              <a:spAutoFit/>
            </a:bodyPr>
            <a:lstStyle/>
            <a:p>
              <a:r>
                <a:rPr lang="en-GB" sz="1351" dirty="0"/>
                <a:t>Lanes</a:t>
              </a:r>
            </a:p>
          </p:txBody>
        </p:sp>
      </p:grpSp>
      <p:grpSp>
        <p:nvGrpSpPr>
          <p:cNvPr id="135" name="Group 134"/>
          <p:cNvGrpSpPr/>
          <p:nvPr/>
        </p:nvGrpSpPr>
        <p:grpSpPr>
          <a:xfrm>
            <a:off x="2158740" y="3003931"/>
            <a:ext cx="1145281" cy="2869295"/>
            <a:chOff x="2878315" y="2862240"/>
            <a:chExt cx="1527040" cy="3825725"/>
          </a:xfrm>
        </p:grpSpPr>
        <p:grpSp>
          <p:nvGrpSpPr>
            <p:cNvPr id="48" name="Group 47"/>
            <p:cNvGrpSpPr/>
            <p:nvPr/>
          </p:nvGrpSpPr>
          <p:grpSpPr>
            <a:xfrm>
              <a:off x="2878315" y="3632458"/>
              <a:ext cx="543390" cy="3055507"/>
              <a:chOff x="2351480" y="3284981"/>
              <a:chExt cx="543390" cy="3456484"/>
            </a:xfrm>
            <a:solidFill>
              <a:schemeClr val="bg1">
                <a:lumMod val="75000"/>
              </a:schemeClr>
            </a:solidFill>
          </p:grpSpPr>
          <p:sp>
            <p:nvSpPr>
              <p:cNvPr id="12" name="Rectangle 11"/>
              <p:cNvSpPr/>
              <p:nvPr/>
            </p:nvSpPr>
            <p:spPr>
              <a:xfrm>
                <a:off x="235148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Rectangle 12"/>
              <p:cNvSpPr/>
              <p:nvPr/>
            </p:nvSpPr>
            <p:spPr>
              <a:xfrm>
                <a:off x="253261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271374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5" name="Rectangle 14"/>
              <p:cNvSpPr/>
              <p:nvPr/>
            </p:nvSpPr>
            <p:spPr>
              <a:xfrm>
                <a:off x="235148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6" name="Rectangle 15"/>
              <p:cNvSpPr/>
              <p:nvPr/>
            </p:nvSpPr>
            <p:spPr>
              <a:xfrm>
                <a:off x="253261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p:cNvSpPr/>
              <p:nvPr/>
            </p:nvSpPr>
            <p:spPr>
              <a:xfrm>
                <a:off x="271374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p:cNvSpPr/>
              <p:nvPr/>
            </p:nvSpPr>
            <p:spPr>
              <a:xfrm>
                <a:off x="235148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9" name="Rectangle 18"/>
              <p:cNvSpPr/>
              <p:nvPr/>
            </p:nvSpPr>
            <p:spPr>
              <a:xfrm>
                <a:off x="253261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0" name="Rectangle 19"/>
              <p:cNvSpPr/>
              <p:nvPr/>
            </p:nvSpPr>
            <p:spPr>
              <a:xfrm>
                <a:off x="271374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p:cNvSpPr/>
              <p:nvPr/>
            </p:nvSpPr>
            <p:spPr>
              <a:xfrm>
                <a:off x="235148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p:cNvSpPr/>
              <p:nvPr/>
            </p:nvSpPr>
            <p:spPr>
              <a:xfrm>
                <a:off x="253261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3" name="Rectangle 22"/>
              <p:cNvSpPr/>
              <p:nvPr/>
            </p:nvSpPr>
            <p:spPr>
              <a:xfrm>
                <a:off x="271374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4" name="Rectangle 23"/>
              <p:cNvSpPr/>
              <p:nvPr/>
            </p:nvSpPr>
            <p:spPr>
              <a:xfrm>
                <a:off x="235148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5" name="Rectangle 24"/>
              <p:cNvSpPr/>
              <p:nvPr/>
            </p:nvSpPr>
            <p:spPr>
              <a:xfrm>
                <a:off x="253261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6" name="Rectangle 25"/>
              <p:cNvSpPr/>
              <p:nvPr/>
            </p:nvSpPr>
            <p:spPr>
              <a:xfrm>
                <a:off x="271374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7" name="Rectangle 26"/>
              <p:cNvSpPr/>
              <p:nvPr/>
            </p:nvSpPr>
            <p:spPr>
              <a:xfrm>
                <a:off x="235148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8" name="Rectangle 27"/>
              <p:cNvSpPr/>
              <p:nvPr/>
            </p:nvSpPr>
            <p:spPr>
              <a:xfrm>
                <a:off x="253261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9" name="Rectangle 28"/>
              <p:cNvSpPr/>
              <p:nvPr/>
            </p:nvSpPr>
            <p:spPr>
              <a:xfrm>
                <a:off x="271374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0" name="Rectangle 29"/>
              <p:cNvSpPr/>
              <p:nvPr/>
            </p:nvSpPr>
            <p:spPr>
              <a:xfrm>
                <a:off x="235148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1" name="Rectangle 30"/>
              <p:cNvSpPr/>
              <p:nvPr/>
            </p:nvSpPr>
            <p:spPr>
              <a:xfrm>
                <a:off x="253261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2" name="Rectangle 31"/>
              <p:cNvSpPr/>
              <p:nvPr/>
            </p:nvSpPr>
            <p:spPr>
              <a:xfrm>
                <a:off x="271374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3" name="Rectangle 32"/>
              <p:cNvSpPr/>
              <p:nvPr/>
            </p:nvSpPr>
            <p:spPr>
              <a:xfrm>
                <a:off x="235148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4" name="Rectangle 33"/>
              <p:cNvSpPr/>
              <p:nvPr/>
            </p:nvSpPr>
            <p:spPr>
              <a:xfrm>
                <a:off x="253261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5" name="Rectangle 34"/>
              <p:cNvSpPr/>
              <p:nvPr/>
            </p:nvSpPr>
            <p:spPr>
              <a:xfrm>
                <a:off x="271374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6" name="Rectangle 35"/>
              <p:cNvSpPr/>
              <p:nvPr/>
            </p:nvSpPr>
            <p:spPr>
              <a:xfrm>
                <a:off x="235148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7" name="Rectangle 36"/>
              <p:cNvSpPr/>
              <p:nvPr/>
            </p:nvSpPr>
            <p:spPr>
              <a:xfrm>
                <a:off x="253261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8" name="Rectangle 37"/>
              <p:cNvSpPr/>
              <p:nvPr/>
            </p:nvSpPr>
            <p:spPr>
              <a:xfrm>
                <a:off x="271374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9" name="Rectangle 38"/>
              <p:cNvSpPr/>
              <p:nvPr/>
            </p:nvSpPr>
            <p:spPr>
              <a:xfrm>
                <a:off x="235148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0" name="Rectangle 39"/>
              <p:cNvSpPr/>
              <p:nvPr/>
            </p:nvSpPr>
            <p:spPr>
              <a:xfrm>
                <a:off x="253261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1" name="Rectangle 40"/>
              <p:cNvSpPr/>
              <p:nvPr/>
            </p:nvSpPr>
            <p:spPr>
              <a:xfrm>
                <a:off x="271374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2" name="Rectangle 41"/>
              <p:cNvSpPr/>
              <p:nvPr/>
            </p:nvSpPr>
            <p:spPr>
              <a:xfrm>
                <a:off x="235148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3" name="Rectangle 42"/>
              <p:cNvSpPr/>
              <p:nvPr/>
            </p:nvSpPr>
            <p:spPr>
              <a:xfrm>
                <a:off x="253261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4" name="Rectangle 43"/>
              <p:cNvSpPr/>
              <p:nvPr/>
            </p:nvSpPr>
            <p:spPr>
              <a:xfrm>
                <a:off x="271374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5" name="Rectangle 44"/>
              <p:cNvSpPr/>
              <p:nvPr/>
            </p:nvSpPr>
            <p:spPr>
              <a:xfrm>
                <a:off x="235148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6" name="Rectangle 45"/>
              <p:cNvSpPr/>
              <p:nvPr/>
            </p:nvSpPr>
            <p:spPr>
              <a:xfrm>
                <a:off x="253261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47" name="Rectangle 46"/>
              <p:cNvSpPr/>
              <p:nvPr/>
            </p:nvSpPr>
            <p:spPr>
              <a:xfrm>
                <a:off x="271374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grpSp>
        <p:grpSp>
          <p:nvGrpSpPr>
            <p:cNvPr id="49" name="Group 48"/>
            <p:cNvGrpSpPr/>
            <p:nvPr/>
          </p:nvGrpSpPr>
          <p:grpSpPr>
            <a:xfrm>
              <a:off x="3576355" y="3632458"/>
              <a:ext cx="543390" cy="3055507"/>
              <a:chOff x="2351480" y="3284981"/>
              <a:chExt cx="543390" cy="3456484"/>
            </a:xfrm>
            <a:solidFill>
              <a:schemeClr val="bg1">
                <a:lumMod val="75000"/>
              </a:schemeClr>
            </a:solidFill>
          </p:grpSpPr>
          <p:sp>
            <p:nvSpPr>
              <p:cNvPr id="50" name="Rectangle 49"/>
              <p:cNvSpPr/>
              <p:nvPr/>
            </p:nvSpPr>
            <p:spPr>
              <a:xfrm>
                <a:off x="235148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1" name="Rectangle 50"/>
              <p:cNvSpPr/>
              <p:nvPr/>
            </p:nvSpPr>
            <p:spPr>
              <a:xfrm>
                <a:off x="253261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2" name="Rectangle 51"/>
              <p:cNvSpPr/>
              <p:nvPr/>
            </p:nvSpPr>
            <p:spPr>
              <a:xfrm>
                <a:off x="2713740" y="3284981"/>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3" name="Rectangle 52"/>
              <p:cNvSpPr/>
              <p:nvPr/>
            </p:nvSpPr>
            <p:spPr>
              <a:xfrm>
                <a:off x="235148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4" name="Rectangle 53"/>
              <p:cNvSpPr/>
              <p:nvPr/>
            </p:nvSpPr>
            <p:spPr>
              <a:xfrm>
                <a:off x="253261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5" name="Rectangle 54"/>
              <p:cNvSpPr/>
              <p:nvPr/>
            </p:nvSpPr>
            <p:spPr>
              <a:xfrm>
                <a:off x="2713740" y="357302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6" name="Rectangle 55"/>
              <p:cNvSpPr/>
              <p:nvPr/>
            </p:nvSpPr>
            <p:spPr>
              <a:xfrm>
                <a:off x="235148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7" name="Rectangle 56"/>
              <p:cNvSpPr/>
              <p:nvPr/>
            </p:nvSpPr>
            <p:spPr>
              <a:xfrm>
                <a:off x="253261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8" name="Rectangle 57"/>
              <p:cNvSpPr/>
              <p:nvPr/>
            </p:nvSpPr>
            <p:spPr>
              <a:xfrm>
                <a:off x="2713740" y="386106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59" name="Rectangle 58"/>
              <p:cNvSpPr/>
              <p:nvPr/>
            </p:nvSpPr>
            <p:spPr>
              <a:xfrm>
                <a:off x="235148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0" name="Rectangle 59"/>
              <p:cNvSpPr/>
              <p:nvPr/>
            </p:nvSpPr>
            <p:spPr>
              <a:xfrm>
                <a:off x="253261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1" name="Rectangle 60"/>
              <p:cNvSpPr/>
              <p:nvPr/>
            </p:nvSpPr>
            <p:spPr>
              <a:xfrm>
                <a:off x="2713740" y="41491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2" name="Rectangle 61"/>
              <p:cNvSpPr/>
              <p:nvPr/>
            </p:nvSpPr>
            <p:spPr>
              <a:xfrm>
                <a:off x="235148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3" name="Rectangle 62"/>
              <p:cNvSpPr/>
              <p:nvPr/>
            </p:nvSpPr>
            <p:spPr>
              <a:xfrm>
                <a:off x="253261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4" name="Rectangle 63"/>
              <p:cNvSpPr/>
              <p:nvPr/>
            </p:nvSpPr>
            <p:spPr>
              <a:xfrm>
                <a:off x="2713740" y="4437142"/>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5" name="Rectangle 64"/>
              <p:cNvSpPr/>
              <p:nvPr/>
            </p:nvSpPr>
            <p:spPr>
              <a:xfrm>
                <a:off x="235148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6" name="Rectangle 65"/>
              <p:cNvSpPr/>
              <p:nvPr/>
            </p:nvSpPr>
            <p:spPr>
              <a:xfrm>
                <a:off x="253261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7" name="Rectangle 66"/>
              <p:cNvSpPr/>
              <p:nvPr/>
            </p:nvSpPr>
            <p:spPr>
              <a:xfrm>
                <a:off x="2713740" y="472518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8" name="Rectangle 67"/>
              <p:cNvSpPr/>
              <p:nvPr/>
            </p:nvSpPr>
            <p:spPr>
              <a:xfrm>
                <a:off x="235148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69" name="Rectangle 68"/>
              <p:cNvSpPr/>
              <p:nvPr/>
            </p:nvSpPr>
            <p:spPr>
              <a:xfrm>
                <a:off x="253261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0" name="Rectangle 69"/>
              <p:cNvSpPr/>
              <p:nvPr/>
            </p:nvSpPr>
            <p:spPr>
              <a:xfrm>
                <a:off x="2713740" y="501322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1" name="Rectangle 70"/>
              <p:cNvSpPr/>
              <p:nvPr/>
            </p:nvSpPr>
            <p:spPr>
              <a:xfrm>
                <a:off x="235148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2" name="Rectangle 71"/>
              <p:cNvSpPr/>
              <p:nvPr/>
            </p:nvSpPr>
            <p:spPr>
              <a:xfrm>
                <a:off x="253261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3" name="Rectangle 72"/>
              <p:cNvSpPr/>
              <p:nvPr/>
            </p:nvSpPr>
            <p:spPr>
              <a:xfrm>
                <a:off x="2713740" y="530126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4" name="Rectangle 73"/>
              <p:cNvSpPr/>
              <p:nvPr/>
            </p:nvSpPr>
            <p:spPr>
              <a:xfrm>
                <a:off x="235148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5" name="Rectangle 74"/>
              <p:cNvSpPr/>
              <p:nvPr/>
            </p:nvSpPr>
            <p:spPr>
              <a:xfrm>
                <a:off x="253261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6" name="Rectangle 75"/>
              <p:cNvSpPr/>
              <p:nvPr/>
            </p:nvSpPr>
            <p:spPr>
              <a:xfrm>
                <a:off x="2713740" y="5589303"/>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7" name="Rectangle 76"/>
              <p:cNvSpPr/>
              <p:nvPr/>
            </p:nvSpPr>
            <p:spPr>
              <a:xfrm>
                <a:off x="235148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8" name="Rectangle 77"/>
              <p:cNvSpPr/>
              <p:nvPr/>
            </p:nvSpPr>
            <p:spPr>
              <a:xfrm>
                <a:off x="253261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9" name="Rectangle 78"/>
              <p:cNvSpPr/>
              <p:nvPr/>
            </p:nvSpPr>
            <p:spPr>
              <a:xfrm>
                <a:off x="2713740" y="587734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0" name="Rectangle 79"/>
              <p:cNvSpPr/>
              <p:nvPr/>
            </p:nvSpPr>
            <p:spPr>
              <a:xfrm>
                <a:off x="235148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1" name="Rectangle 80"/>
              <p:cNvSpPr/>
              <p:nvPr/>
            </p:nvSpPr>
            <p:spPr>
              <a:xfrm>
                <a:off x="253261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2" name="Rectangle 81"/>
              <p:cNvSpPr/>
              <p:nvPr/>
            </p:nvSpPr>
            <p:spPr>
              <a:xfrm>
                <a:off x="2713740" y="6165384"/>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3" name="Rectangle 82"/>
              <p:cNvSpPr/>
              <p:nvPr/>
            </p:nvSpPr>
            <p:spPr>
              <a:xfrm>
                <a:off x="235148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4" name="Rectangle 83"/>
              <p:cNvSpPr/>
              <p:nvPr/>
            </p:nvSpPr>
            <p:spPr>
              <a:xfrm>
                <a:off x="253261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5" name="Rectangle 84"/>
              <p:cNvSpPr/>
              <p:nvPr/>
            </p:nvSpPr>
            <p:spPr>
              <a:xfrm>
                <a:off x="2713740" y="6453425"/>
                <a:ext cx="181130" cy="288040"/>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grpSp>
        <p:sp>
          <p:nvSpPr>
            <p:cNvPr id="89" name="TextBox 88"/>
            <p:cNvSpPr txBox="1"/>
            <p:nvPr/>
          </p:nvSpPr>
          <p:spPr>
            <a:xfrm>
              <a:off x="3150011" y="2862240"/>
              <a:ext cx="724985" cy="400280"/>
            </a:xfrm>
            <a:prstGeom prst="rect">
              <a:avLst/>
            </a:prstGeom>
            <a:noFill/>
          </p:spPr>
          <p:txBody>
            <a:bodyPr wrap="none" rtlCol="0">
              <a:spAutoFit/>
            </a:bodyPr>
            <a:lstStyle/>
            <a:p>
              <a:r>
                <a:rPr lang="en-GB" sz="1351" dirty="0"/>
                <a:t>Tiles</a:t>
              </a:r>
            </a:p>
          </p:txBody>
        </p:sp>
        <p:sp>
          <p:nvSpPr>
            <p:cNvPr id="90" name="TextBox 89"/>
            <p:cNvSpPr txBox="1"/>
            <p:nvPr/>
          </p:nvSpPr>
          <p:spPr>
            <a:xfrm>
              <a:off x="2878315" y="3244179"/>
              <a:ext cx="618203" cy="400280"/>
            </a:xfrm>
            <a:prstGeom prst="rect">
              <a:avLst/>
            </a:prstGeom>
            <a:noFill/>
          </p:spPr>
          <p:txBody>
            <a:bodyPr wrap="none" rtlCol="0">
              <a:spAutoFit/>
            </a:bodyPr>
            <a:lstStyle/>
            <a:p>
              <a:r>
                <a:rPr lang="en-GB" sz="1351" dirty="0"/>
                <a:t>Top</a:t>
              </a:r>
            </a:p>
          </p:txBody>
        </p:sp>
        <p:sp>
          <p:nvSpPr>
            <p:cNvPr id="128" name="TextBox 127"/>
            <p:cNvSpPr txBox="1"/>
            <p:nvPr/>
          </p:nvSpPr>
          <p:spPr>
            <a:xfrm>
              <a:off x="3428165" y="3244179"/>
              <a:ext cx="977190" cy="400280"/>
            </a:xfrm>
            <a:prstGeom prst="rect">
              <a:avLst/>
            </a:prstGeom>
            <a:noFill/>
          </p:spPr>
          <p:txBody>
            <a:bodyPr wrap="none" rtlCol="0">
              <a:spAutoFit/>
            </a:bodyPr>
            <a:lstStyle/>
            <a:p>
              <a:r>
                <a:rPr lang="en-GB" sz="1351" dirty="0"/>
                <a:t>Bottom</a:t>
              </a:r>
            </a:p>
          </p:txBody>
        </p:sp>
      </p:grpSp>
      <p:grpSp>
        <p:nvGrpSpPr>
          <p:cNvPr id="132" name="Group 131"/>
          <p:cNvGrpSpPr/>
          <p:nvPr/>
        </p:nvGrpSpPr>
        <p:grpSpPr>
          <a:xfrm>
            <a:off x="3277132" y="1704367"/>
            <a:ext cx="5130628" cy="2705648"/>
            <a:chOff x="4369509" y="1129489"/>
            <a:chExt cx="6840837" cy="3607530"/>
          </a:xfrm>
        </p:grpSpPr>
        <p:pic>
          <p:nvPicPr>
            <p:cNvPr id="130" name="Picture 129" descr="C:\Users\andrewss\Desktop\ind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509" y="1129489"/>
              <a:ext cx="4810040" cy="360753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p:cNvSpPr txBox="1"/>
            <p:nvPr/>
          </p:nvSpPr>
          <p:spPr>
            <a:xfrm>
              <a:off x="8976401" y="1242193"/>
              <a:ext cx="2233945" cy="400280"/>
            </a:xfrm>
            <a:prstGeom prst="rect">
              <a:avLst/>
            </a:prstGeom>
            <a:noFill/>
          </p:spPr>
          <p:txBody>
            <a:bodyPr wrap="none" rtlCol="0">
              <a:spAutoFit/>
            </a:bodyPr>
            <a:lstStyle/>
            <a:p>
              <a:r>
                <a:rPr lang="en-GB" sz="1351" dirty="0"/>
                <a:t>Random Patterning</a:t>
              </a:r>
            </a:p>
          </p:txBody>
        </p:sp>
      </p:grpSp>
      <p:grpSp>
        <p:nvGrpSpPr>
          <p:cNvPr id="134" name="Group 133"/>
          <p:cNvGrpSpPr/>
          <p:nvPr/>
        </p:nvGrpSpPr>
        <p:grpSpPr>
          <a:xfrm>
            <a:off x="4105634" y="3321364"/>
            <a:ext cx="5038366" cy="2621120"/>
            <a:chOff x="5474180" y="3285485"/>
            <a:chExt cx="6717820" cy="3494826"/>
          </a:xfrm>
        </p:grpSpPr>
        <p:pic>
          <p:nvPicPr>
            <p:cNvPr id="129" name="Picture 128" descr="C:\Users\andrewss\Desktop\consistent_tile_fai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614" y="3285485"/>
              <a:ext cx="4805386" cy="3494826"/>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p:cNvSpPr txBox="1"/>
            <p:nvPr/>
          </p:nvSpPr>
          <p:spPr>
            <a:xfrm>
              <a:off x="5474180" y="6041635"/>
              <a:ext cx="1938992" cy="677450"/>
            </a:xfrm>
            <a:prstGeom prst="rect">
              <a:avLst/>
            </a:prstGeom>
            <a:noFill/>
          </p:spPr>
          <p:txBody>
            <a:bodyPr wrap="none" rtlCol="0">
              <a:spAutoFit/>
            </a:bodyPr>
            <a:lstStyle/>
            <a:p>
              <a:pPr algn="r"/>
              <a:r>
                <a:rPr lang="en-GB" sz="1351" dirty="0"/>
                <a:t>Position Specific</a:t>
              </a:r>
            </a:p>
            <a:p>
              <a:pPr algn="r"/>
              <a:r>
                <a:rPr lang="en-GB" sz="1351" dirty="0"/>
                <a:t>Patterning</a:t>
              </a:r>
            </a:p>
          </p:txBody>
        </p:sp>
      </p:grpSp>
    </p:spTree>
    <p:extLst>
      <p:ext uri="{BB962C8B-B14F-4D97-AF65-F5344CB8AC3E}">
        <p14:creationId xmlns:p14="http://schemas.microsoft.com/office/powerpoint/2010/main" val="2251283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801" y="858987"/>
            <a:ext cx="10380573" cy="774942"/>
          </a:xfrm>
        </p:spPr>
        <p:txBody>
          <a:bodyPr/>
          <a:lstStyle/>
          <a:p>
            <a:r>
              <a:rPr lang="en-GB" dirty="0"/>
              <a:t>Duplication</a:t>
            </a:r>
          </a:p>
        </p:txBody>
      </p:sp>
      <p:sp>
        <p:nvSpPr>
          <p:cNvPr id="3" name="Content Placeholder 2"/>
          <p:cNvSpPr>
            <a:spLocks noGrp="1"/>
          </p:cNvSpPr>
          <p:nvPr>
            <p:ph idx="1"/>
          </p:nvPr>
        </p:nvSpPr>
        <p:spPr>
          <a:xfrm>
            <a:off x="457203" y="2057402"/>
            <a:ext cx="8543415" cy="3693923"/>
          </a:xfrm>
        </p:spPr>
        <p:txBody>
          <a:bodyPr>
            <a:normAutofit fontScale="92500" lnSpcReduction="20000"/>
          </a:bodyPr>
          <a:lstStyle/>
          <a:p>
            <a:r>
              <a:rPr lang="en-GB" dirty="0"/>
              <a:t>The exact same sequence appears more than once in your library</a:t>
            </a:r>
          </a:p>
          <a:p>
            <a:endParaRPr lang="en-GB" dirty="0"/>
          </a:p>
          <a:p>
            <a:pPr lvl="1"/>
            <a:r>
              <a:rPr lang="en-GB" dirty="0"/>
              <a:t>The sequences come from different biological molecules and the duplication is coincidental</a:t>
            </a:r>
          </a:p>
          <a:p>
            <a:pPr lvl="2"/>
            <a:r>
              <a:rPr lang="en-GB" dirty="0"/>
              <a:t>Deep sequencing</a:t>
            </a:r>
          </a:p>
          <a:p>
            <a:pPr lvl="2"/>
            <a:r>
              <a:rPr lang="en-GB" dirty="0"/>
              <a:t>Highly present sequences (repeats for example)</a:t>
            </a:r>
          </a:p>
          <a:p>
            <a:pPr lvl="2"/>
            <a:r>
              <a:rPr lang="en-GB" dirty="0"/>
              <a:t>Restricted diversity libraries (amplicon sequencing, restricted libraries)</a:t>
            </a:r>
          </a:p>
          <a:p>
            <a:pPr lvl="1"/>
            <a:endParaRPr lang="en-GB" dirty="0"/>
          </a:p>
          <a:p>
            <a:pPr lvl="1"/>
            <a:r>
              <a:rPr lang="en-GB" dirty="0"/>
              <a:t>The sequences come from the same biological and the duplication is technical</a:t>
            </a:r>
          </a:p>
          <a:p>
            <a:pPr lvl="2"/>
            <a:r>
              <a:rPr lang="en-GB" dirty="0"/>
              <a:t>PCR duplicates</a:t>
            </a:r>
          </a:p>
        </p:txBody>
      </p:sp>
    </p:spTree>
    <p:extLst>
      <p:ext uri="{BB962C8B-B14F-4D97-AF65-F5344CB8AC3E}">
        <p14:creationId xmlns:p14="http://schemas.microsoft.com/office/powerpoint/2010/main" val="3030879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Duplication</a:t>
            </a:r>
          </a:p>
        </p:txBody>
      </p:sp>
      <p:sp>
        <p:nvSpPr>
          <p:cNvPr id="3" name="Content Placeholder 2"/>
          <p:cNvSpPr>
            <a:spLocks noGrp="1"/>
          </p:cNvSpPr>
          <p:nvPr>
            <p:ph idx="1"/>
          </p:nvPr>
        </p:nvSpPr>
        <p:spPr>
          <a:xfrm>
            <a:off x="5436120" y="2057401"/>
            <a:ext cx="3250680" cy="3394472"/>
          </a:xfrm>
        </p:spPr>
        <p:txBody>
          <a:bodyPr/>
          <a:lstStyle/>
          <a:p>
            <a:r>
              <a:rPr lang="en-GB" dirty="0"/>
              <a:t>Most sequences are unique</a:t>
            </a:r>
          </a:p>
          <a:p>
            <a:endParaRPr lang="en-GB" dirty="0"/>
          </a:p>
          <a:p>
            <a:r>
              <a:rPr lang="en-GB" dirty="0"/>
              <a:t>High diversity (or low coverage)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01" y="1920479"/>
            <a:ext cx="5022699" cy="3767024"/>
          </a:xfrm>
          <a:prstGeom prst="rect">
            <a:avLst/>
          </a:prstGeom>
        </p:spPr>
      </p:pic>
    </p:spTree>
    <p:extLst>
      <p:ext uri="{BB962C8B-B14F-4D97-AF65-F5344CB8AC3E}">
        <p14:creationId xmlns:p14="http://schemas.microsoft.com/office/powerpoint/2010/main" val="3691544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01" y="1944404"/>
            <a:ext cx="5022699" cy="3767024"/>
          </a:xfrm>
          <a:prstGeom prst="rect">
            <a:avLst/>
          </a:prstGeom>
        </p:spPr>
      </p:pic>
      <p:sp>
        <p:nvSpPr>
          <p:cNvPr id="2" name="Title 1"/>
          <p:cNvSpPr>
            <a:spLocks noGrp="1"/>
          </p:cNvSpPr>
          <p:nvPr>
            <p:ph type="title"/>
          </p:nvPr>
        </p:nvSpPr>
        <p:spPr/>
        <p:txBody>
          <a:bodyPr/>
          <a:lstStyle/>
          <a:p>
            <a:r>
              <a:rPr lang="en-GB" dirty="0"/>
              <a:t>Duplication</a:t>
            </a:r>
          </a:p>
        </p:txBody>
      </p:sp>
      <p:sp>
        <p:nvSpPr>
          <p:cNvPr id="3" name="Content Placeholder 2"/>
          <p:cNvSpPr>
            <a:spLocks noGrp="1"/>
          </p:cNvSpPr>
          <p:nvPr>
            <p:ph idx="1"/>
          </p:nvPr>
        </p:nvSpPr>
        <p:spPr>
          <a:xfrm>
            <a:off x="5436120" y="2057401"/>
            <a:ext cx="3250680" cy="3394472"/>
          </a:xfrm>
        </p:spPr>
        <p:txBody>
          <a:bodyPr/>
          <a:lstStyle/>
          <a:p>
            <a:r>
              <a:rPr lang="en-GB" dirty="0"/>
              <a:t>Most sequences are present many times</a:t>
            </a:r>
          </a:p>
          <a:p>
            <a:endParaRPr lang="en-GB" dirty="0"/>
          </a:p>
          <a:p>
            <a:r>
              <a:rPr lang="en-GB" dirty="0"/>
              <a:t>Highly duplicated (low diversity)</a:t>
            </a:r>
          </a:p>
        </p:txBody>
      </p:sp>
    </p:spTree>
    <p:extLst>
      <p:ext uri="{BB962C8B-B14F-4D97-AF65-F5344CB8AC3E}">
        <p14:creationId xmlns:p14="http://schemas.microsoft.com/office/powerpoint/2010/main" val="3910105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801" y="274370"/>
            <a:ext cx="10380573" cy="1432273"/>
          </a:xfrm>
        </p:spPr>
        <p:txBody>
          <a:bodyPr/>
          <a:lstStyle/>
          <a:p>
            <a:r>
              <a:rPr lang="en-GB" dirty="0"/>
              <a:t>Overrepresented Sequences</a:t>
            </a:r>
          </a:p>
        </p:txBody>
      </p:sp>
      <p:sp>
        <p:nvSpPr>
          <p:cNvPr id="3" name="Content Placeholder 2"/>
          <p:cNvSpPr>
            <a:spLocks noGrp="1"/>
          </p:cNvSpPr>
          <p:nvPr>
            <p:ph idx="1"/>
          </p:nvPr>
        </p:nvSpPr>
        <p:spPr/>
        <p:txBody>
          <a:bodyPr>
            <a:normAutofit/>
          </a:bodyPr>
          <a:lstStyle/>
          <a:p>
            <a:r>
              <a:rPr lang="en-GB" dirty="0" err="1"/>
              <a:t>PolyA</a:t>
            </a:r>
            <a:r>
              <a:rPr lang="en-GB" dirty="0"/>
              <a:t> – Common in RNA-</a:t>
            </a:r>
            <a:r>
              <a:rPr lang="en-GB" dirty="0" err="1"/>
              <a:t>Seq</a:t>
            </a:r>
            <a:endParaRPr lang="en-GB" dirty="0"/>
          </a:p>
          <a:p>
            <a:endParaRPr lang="en-GB" dirty="0"/>
          </a:p>
          <a:p>
            <a:r>
              <a:rPr lang="en-GB" dirty="0" err="1"/>
              <a:t>PolyG</a:t>
            </a:r>
            <a:r>
              <a:rPr lang="en-GB" dirty="0"/>
              <a:t> – Empty space in 2-colour chemistry</a:t>
            </a:r>
          </a:p>
          <a:p>
            <a:endParaRPr lang="en-GB" dirty="0"/>
          </a:p>
          <a:p>
            <a:r>
              <a:rPr lang="en-GB" dirty="0" err="1"/>
              <a:t>PolyN</a:t>
            </a:r>
            <a:r>
              <a:rPr lang="en-GB" dirty="0"/>
              <a:t> – Quality too poor to make any calls</a:t>
            </a:r>
          </a:p>
          <a:p>
            <a:endParaRPr lang="en-GB" dirty="0"/>
          </a:p>
          <a:p>
            <a:r>
              <a:rPr lang="en-GB" dirty="0"/>
              <a:t>Specific sequences – Normally Adapter Dimers</a:t>
            </a:r>
          </a:p>
        </p:txBody>
      </p:sp>
      <p:pic>
        <p:nvPicPr>
          <p:cNvPr id="5" name="Picture 4">
            <a:extLst>
              <a:ext uri="{FF2B5EF4-FFF2-40B4-BE49-F238E27FC236}">
                <a16:creationId xmlns:a16="http://schemas.microsoft.com/office/drawing/2014/main" id="{BF9716DE-801F-2649-B1F2-FD35697DEDA9}"/>
              </a:ext>
            </a:extLst>
          </p:cNvPr>
          <p:cNvPicPr>
            <a:picLocks noChangeAspect="1"/>
          </p:cNvPicPr>
          <p:nvPr/>
        </p:nvPicPr>
        <p:blipFill>
          <a:blip r:embed="rId3"/>
          <a:stretch>
            <a:fillRect/>
          </a:stretch>
        </p:blipFill>
        <p:spPr>
          <a:xfrm>
            <a:off x="552450" y="1430103"/>
            <a:ext cx="8039100" cy="939800"/>
          </a:xfrm>
          <a:prstGeom prst="rect">
            <a:avLst/>
          </a:prstGeom>
        </p:spPr>
      </p:pic>
    </p:spTree>
    <p:extLst>
      <p:ext uri="{BB962C8B-B14F-4D97-AF65-F5344CB8AC3E}">
        <p14:creationId xmlns:p14="http://schemas.microsoft.com/office/powerpoint/2010/main" val="3656302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98" y="407482"/>
            <a:ext cx="10380573" cy="1432273"/>
          </a:xfrm>
        </p:spPr>
        <p:txBody>
          <a:bodyPr/>
          <a:lstStyle/>
          <a:p>
            <a:r>
              <a:rPr lang="en-GB" dirty="0"/>
              <a:t>Adapter Dimers</a:t>
            </a:r>
          </a:p>
        </p:txBody>
      </p:sp>
      <p:grpSp>
        <p:nvGrpSpPr>
          <p:cNvPr id="4" name="Group 3"/>
          <p:cNvGrpSpPr/>
          <p:nvPr/>
        </p:nvGrpSpPr>
        <p:grpSpPr>
          <a:xfrm>
            <a:off x="258154" y="1937487"/>
            <a:ext cx="8627699" cy="432060"/>
            <a:chOff x="431425" y="2924930"/>
            <a:chExt cx="7669065" cy="576080"/>
          </a:xfrm>
        </p:grpSpPr>
        <p:sp>
          <p:nvSpPr>
            <p:cNvPr id="5" name="Rectangle 4"/>
            <p:cNvSpPr/>
            <p:nvPr/>
          </p:nvSpPr>
          <p:spPr>
            <a:xfrm>
              <a:off x="2627730" y="2924930"/>
              <a:ext cx="3312460" cy="57608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1" dirty="0"/>
                <a:t>Insert</a:t>
              </a:r>
            </a:p>
          </p:txBody>
        </p:sp>
        <p:sp>
          <p:nvSpPr>
            <p:cNvPr id="6" name="Rectangle 5"/>
            <p:cNvSpPr/>
            <p:nvPr/>
          </p:nvSpPr>
          <p:spPr>
            <a:xfrm>
              <a:off x="5940190" y="2924930"/>
              <a:ext cx="108015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7" name="Rectangle 6"/>
            <p:cNvSpPr/>
            <p:nvPr/>
          </p:nvSpPr>
          <p:spPr>
            <a:xfrm>
              <a:off x="1532991" y="2924930"/>
              <a:ext cx="108015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8" name="Rectangle 7"/>
            <p:cNvSpPr/>
            <p:nvPr/>
          </p:nvSpPr>
          <p:spPr>
            <a:xfrm>
              <a:off x="7020340" y="2924930"/>
              <a:ext cx="1080150"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sp>
          <p:nvSpPr>
            <p:cNvPr id="9" name="Rectangle 8"/>
            <p:cNvSpPr/>
            <p:nvPr/>
          </p:nvSpPr>
          <p:spPr>
            <a:xfrm>
              <a:off x="431425" y="2924930"/>
              <a:ext cx="1080150"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grpSp>
      <p:grpSp>
        <p:nvGrpSpPr>
          <p:cNvPr id="16" name="Group 15"/>
          <p:cNvGrpSpPr/>
          <p:nvPr/>
        </p:nvGrpSpPr>
        <p:grpSpPr>
          <a:xfrm>
            <a:off x="2152303" y="2564882"/>
            <a:ext cx="4879900" cy="432188"/>
            <a:chOff x="2806662" y="2276840"/>
            <a:chExt cx="6506533" cy="576251"/>
          </a:xfrm>
        </p:grpSpPr>
        <p:sp>
          <p:nvSpPr>
            <p:cNvPr id="12" name="Rectangle 11"/>
            <p:cNvSpPr/>
            <p:nvPr/>
          </p:nvSpPr>
          <p:spPr>
            <a:xfrm>
              <a:off x="6072745" y="2277011"/>
              <a:ext cx="1620225"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13" name="Rectangle 12"/>
            <p:cNvSpPr/>
            <p:nvPr/>
          </p:nvSpPr>
          <p:spPr>
            <a:xfrm>
              <a:off x="4439770" y="2276840"/>
              <a:ext cx="1620225"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14" name="Rectangle 13"/>
            <p:cNvSpPr/>
            <p:nvPr/>
          </p:nvSpPr>
          <p:spPr>
            <a:xfrm>
              <a:off x="7692970" y="2277011"/>
              <a:ext cx="1620225"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sp>
          <p:nvSpPr>
            <p:cNvPr id="15" name="Rectangle 14"/>
            <p:cNvSpPr/>
            <p:nvPr/>
          </p:nvSpPr>
          <p:spPr>
            <a:xfrm>
              <a:off x="2806662" y="2276840"/>
              <a:ext cx="1620225"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grpSp>
      <p:pic>
        <p:nvPicPr>
          <p:cNvPr id="17" name="Picture 16"/>
          <p:cNvPicPr>
            <a:picLocks noChangeAspect="1"/>
          </p:cNvPicPr>
          <p:nvPr/>
        </p:nvPicPr>
        <p:blipFill>
          <a:blip r:embed="rId2"/>
          <a:stretch>
            <a:fillRect/>
          </a:stretch>
        </p:blipFill>
        <p:spPr>
          <a:xfrm>
            <a:off x="81220" y="3807056"/>
            <a:ext cx="9022171" cy="1180151"/>
          </a:xfrm>
          <a:prstGeom prst="rect">
            <a:avLst/>
          </a:prstGeom>
        </p:spPr>
      </p:pic>
    </p:spTree>
    <p:extLst>
      <p:ext uri="{BB962C8B-B14F-4D97-AF65-F5344CB8AC3E}">
        <p14:creationId xmlns:p14="http://schemas.microsoft.com/office/powerpoint/2010/main" val="2293076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Barcode Sequences</a:t>
            </a:r>
          </a:p>
        </p:txBody>
      </p:sp>
      <p:grpSp>
        <p:nvGrpSpPr>
          <p:cNvPr id="4" name="Group 3"/>
          <p:cNvGrpSpPr/>
          <p:nvPr/>
        </p:nvGrpSpPr>
        <p:grpSpPr>
          <a:xfrm>
            <a:off x="258154" y="2043188"/>
            <a:ext cx="8627699" cy="648091"/>
            <a:chOff x="431425" y="2924930"/>
            <a:chExt cx="7669065" cy="576080"/>
          </a:xfrm>
        </p:grpSpPr>
        <p:sp>
          <p:nvSpPr>
            <p:cNvPr id="5" name="Rectangle 4"/>
            <p:cNvSpPr/>
            <p:nvPr/>
          </p:nvSpPr>
          <p:spPr>
            <a:xfrm>
              <a:off x="2627730" y="2924930"/>
              <a:ext cx="3312460" cy="576080"/>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1" dirty="0"/>
                <a:t>Insert</a:t>
              </a:r>
            </a:p>
          </p:txBody>
        </p:sp>
        <p:sp>
          <p:nvSpPr>
            <p:cNvPr id="6" name="Rectangle 5"/>
            <p:cNvSpPr/>
            <p:nvPr/>
          </p:nvSpPr>
          <p:spPr>
            <a:xfrm>
              <a:off x="5940190" y="2924930"/>
              <a:ext cx="108015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7" name="Rectangle 6"/>
            <p:cNvSpPr/>
            <p:nvPr/>
          </p:nvSpPr>
          <p:spPr>
            <a:xfrm>
              <a:off x="1532991" y="2924930"/>
              <a:ext cx="108015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351" dirty="0"/>
                <a:t>Adapter</a:t>
              </a:r>
            </a:p>
          </p:txBody>
        </p:sp>
        <p:sp>
          <p:nvSpPr>
            <p:cNvPr id="8" name="Rectangle 7"/>
            <p:cNvSpPr/>
            <p:nvPr/>
          </p:nvSpPr>
          <p:spPr>
            <a:xfrm>
              <a:off x="7020340" y="2924930"/>
              <a:ext cx="1080150"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sp>
          <p:nvSpPr>
            <p:cNvPr id="9" name="Rectangle 8"/>
            <p:cNvSpPr/>
            <p:nvPr/>
          </p:nvSpPr>
          <p:spPr>
            <a:xfrm>
              <a:off x="431425" y="2924930"/>
              <a:ext cx="1080150" cy="5760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351" dirty="0"/>
                <a:t>Barcode</a:t>
              </a:r>
            </a:p>
          </p:txBody>
        </p:sp>
      </p:gr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76" y="2786063"/>
            <a:ext cx="4286251" cy="3214688"/>
          </a:xfrm>
          <a:prstGeom prst="rect">
            <a:avLst/>
          </a:prstGeom>
        </p:spPr>
      </p:pic>
    </p:spTree>
    <p:extLst>
      <p:ext uri="{BB962C8B-B14F-4D97-AF65-F5344CB8AC3E}">
        <p14:creationId xmlns:p14="http://schemas.microsoft.com/office/powerpoint/2010/main" val="1713042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2D1C-718F-7342-AAF0-0B649594CD7C}"/>
              </a:ext>
            </a:extLst>
          </p:cNvPr>
          <p:cNvSpPr>
            <a:spLocks noGrp="1"/>
          </p:cNvSpPr>
          <p:nvPr>
            <p:ph type="title"/>
          </p:nvPr>
        </p:nvSpPr>
        <p:spPr>
          <a:xfrm>
            <a:off x="686850" y="3002580"/>
            <a:ext cx="10380573" cy="1432273"/>
          </a:xfrm>
        </p:spPr>
        <p:txBody>
          <a:bodyPr/>
          <a:lstStyle/>
          <a:p>
            <a:r>
              <a:rPr lang="en-US" dirty="0"/>
              <a:t>Let’s run FASTQC</a:t>
            </a:r>
          </a:p>
        </p:txBody>
      </p:sp>
    </p:spTree>
    <p:extLst>
      <p:ext uri="{BB962C8B-B14F-4D97-AF65-F5344CB8AC3E}">
        <p14:creationId xmlns:p14="http://schemas.microsoft.com/office/powerpoint/2010/main" val="3468223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AED-CA6B-F446-B826-B1DF94AF028F}"/>
              </a:ext>
            </a:extLst>
          </p:cNvPr>
          <p:cNvSpPr>
            <a:spLocks noGrp="1"/>
          </p:cNvSpPr>
          <p:nvPr>
            <p:ph type="title"/>
          </p:nvPr>
        </p:nvSpPr>
        <p:spPr/>
        <p:txBody>
          <a:bodyPr>
            <a:normAutofit/>
          </a:bodyPr>
          <a:lstStyle/>
          <a:p>
            <a:pPr algn="ctr"/>
            <a:r>
              <a:rPr lang="en-US" sz="4000" dirty="0"/>
              <a:t>How Do you run a program on the VACC? </a:t>
            </a:r>
          </a:p>
        </p:txBody>
      </p:sp>
      <p:sp>
        <p:nvSpPr>
          <p:cNvPr id="3" name="Content Placeholder 2">
            <a:extLst>
              <a:ext uri="{FF2B5EF4-FFF2-40B4-BE49-F238E27FC236}">
                <a16:creationId xmlns:a16="http://schemas.microsoft.com/office/drawing/2014/main" id="{D25AAEAA-AD3F-D147-93BB-64CEBD7FC371}"/>
              </a:ext>
            </a:extLst>
          </p:cNvPr>
          <p:cNvSpPr>
            <a:spLocks noGrp="1"/>
          </p:cNvSpPr>
          <p:nvPr>
            <p:ph idx="1"/>
          </p:nvPr>
        </p:nvSpPr>
        <p:spPr>
          <a:xfrm>
            <a:off x="628650" y="2149311"/>
            <a:ext cx="7886700" cy="4027652"/>
          </a:xfrm>
        </p:spPr>
        <p:txBody>
          <a:bodyPr>
            <a:normAutofit/>
          </a:bodyPr>
          <a:lstStyle/>
          <a:p>
            <a:pPr marL="514350" indent="-514350">
              <a:buAutoNum type="arabicParenR"/>
            </a:pPr>
            <a:r>
              <a:rPr lang="en-US" sz="3200" dirty="0"/>
              <a:t>Install it in your personal VACC account and then be able to call it  </a:t>
            </a:r>
          </a:p>
          <a:p>
            <a:pPr marL="514350" indent="-514350">
              <a:buAutoNum type="arabicParenR"/>
            </a:pPr>
            <a:endParaRPr lang="en-US" sz="3200" dirty="0"/>
          </a:p>
          <a:p>
            <a:pPr marL="514350" indent="-514350">
              <a:buAutoNum type="arabicParenR"/>
            </a:pPr>
            <a:r>
              <a:rPr lang="en-US" sz="3200" dirty="0"/>
              <a:t>Or load it from the shared computing cluster using </a:t>
            </a:r>
            <a:r>
              <a:rPr lang="en-US" sz="3200" dirty="0">
                <a:latin typeface="Menlo" panose="020B0609030804020204" pitchFamily="49" charset="0"/>
                <a:ea typeface="Menlo" panose="020B0609030804020204" pitchFamily="49" charset="0"/>
                <a:cs typeface="Menlo" panose="020B0609030804020204" pitchFamily="49" charset="0"/>
              </a:rPr>
              <a:t>module </a:t>
            </a:r>
            <a:r>
              <a:rPr lang="en-US" sz="3200" dirty="0"/>
              <a:t>package </a:t>
            </a:r>
          </a:p>
        </p:txBody>
      </p:sp>
      <p:sp>
        <p:nvSpPr>
          <p:cNvPr id="4" name="Right Arrow 3">
            <a:extLst>
              <a:ext uri="{FF2B5EF4-FFF2-40B4-BE49-F238E27FC236}">
                <a16:creationId xmlns:a16="http://schemas.microsoft.com/office/drawing/2014/main" id="{74DAFAEB-765D-6D42-9C0F-B7B54C2C7E17}"/>
              </a:ext>
            </a:extLst>
          </p:cNvPr>
          <p:cNvSpPr/>
          <p:nvPr/>
        </p:nvSpPr>
        <p:spPr>
          <a:xfrm>
            <a:off x="87782" y="3891686"/>
            <a:ext cx="409652" cy="43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25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FDC6-0C88-7549-9007-8230A6F81B63}"/>
              </a:ext>
            </a:extLst>
          </p:cNvPr>
          <p:cNvSpPr>
            <a:spLocks noGrp="1"/>
          </p:cNvSpPr>
          <p:nvPr>
            <p:ph type="title"/>
          </p:nvPr>
        </p:nvSpPr>
        <p:spPr>
          <a:xfrm>
            <a:off x="938758" y="382385"/>
            <a:ext cx="7633742" cy="627113"/>
          </a:xfrm>
        </p:spPr>
        <p:txBody>
          <a:bodyPr>
            <a:normAutofit fontScale="90000"/>
          </a:bodyPr>
          <a:lstStyle/>
          <a:p>
            <a:pPr algn="ctr"/>
            <a:r>
              <a:rPr lang="en-US" dirty="0"/>
              <a:t>BASIC STEPS:</a:t>
            </a:r>
          </a:p>
        </p:txBody>
      </p:sp>
      <p:sp>
        <p:nvSpPr>
          <p:cNvPr id="3" name="Content Placeholder 2">
            <a:extLst>
              <a:ext uri="{FF2B5EF4-FFF2-40B4-BE49-F238E27FC236}">
                <a16:creationId xmlns:a16="http://schemas.microsoft.com/office/drawing/2014/main" id="{C03431F8-6ADE-7E41-88EA-ED2625857D05}"/>
              </a:ext>
            </a:extLst>
          </p:cNvPr>
          <p:cNvSpPr>
            <a:spLocks noGrp="1"/>
          </p:cNvSpPr>
          <p:nvPr>
            <p:ph idx="1"/>
          </p:nvPr>
        </p:nvSpPr>
        <p:spPr>
          <a:xfrm>
            <a:off x="938758" y="1498600"/>
            <a:ext cx="7633742" cy="4761115"/>
          </a:xfrm>
        </p:spPr>
        <p:txBody>
          <a:bodyPr>
            <a:normAutofit/>
          </a:bodyPr>
          <a:lstStyle/>
          <a:p>
            <a:pPr marL="0" indent="0">
              <a:buNone/>
            </a:pPr>
            <a:r>
              <a:rPr lang="en-US" sz="3200" b="0" dirty="0">
                <a:solidFill>
                  <a:srgbClr val="0451A5"/>
                </a:solidFill>
                <a:effectLst/>
                <a:latin typeface="Arial" panose="020B0604020202020204" pitchFamily="34" charset="0"/>
                <a:cs typeface="Arial" panose="020B0604020202020204" pitchFamily="34" charset="0"/>
              </a:rPr>
              <a:t>1.</a:t>
            </a:r>
            <a:r>
              <a:rPr lang="en-US" sz="3200" b="0" dirty="0">
                <a:solidFill>
                  <a:srgbClr val="292929"/>
                </a:solidFill>
                <a:effectLst/>
                <a:latin typeface="Arial" panose="020B0604020202020204" pitchFamily="34" charset="0"/>
                <a:cs typeface="Arial" panose="020B0604020202020204" pitchFamily="34" charset="0"/>
              </a:rPr>
              <a:t> Log in to VACC</a:t>
            </a:r>
          </a:p>
          <a:p>
            <a:pPr marL="0" indent="0">
              <a:buNone/>
            </a:pPr>
            <a:r>
              <a:rPr lang="en-US" sz="3200" b="0" dirty="0">
                <a:solidFill>
                  <a:srgbClr val="0451A5"/>
                </a:solidFill>
                <a:effectLst/>
                <a:latin typeface="Arial" panose="020B0604020202020204" pitchFamily="34" charset="0"/>
                <a:cs typeface="Arial" panose="020B0604020202020204" pitchFamily="34" charset="0"/>
              </a:rPr>
              <a:t>2.</a:t>
            </a:r>
            <a:r>
              <a:rPr lang="en-US" sz="3200" b="0" dirty="0">
                <a:solidFill>
                  <a:srgbClr val="292929"/>
                </a:solidFill>
                <a:effectLst/>
                <a:latin typeface="Arial" panose="020B0604020202020204" pitchFamily="34" charset="0"/>
                <a:cs typeface="Arial" panose="020B0604020202020204" pitchFamily="34" charset="0"/>
              </a:rPr>
              <a:t> Write job script </a:t>
            </a:r>
          </a:p>
          <a:p>
            <a:pPr marL="0" indent="0">
              <a:buNone/>
            </a:pPr>
            <a:r>
              <a:rPr lang="en-US" sz="3200" b="0" dirty="0">
                <a:solidFill>
                  <a:srgbClr val="0451A5"/>
                </a:solidFill>
                <a:effectLst/>
                <a:latin typeface="Arial" panose="020B0604020202020204" pitchFamily="34" charset="0"/>
                <a:cs typeface="Arial" panose="020B0604020202020204" pitchFamily="34" charset="0"/>
              </a:rPr>
              <a:t>3.</a:t>
            </a:r>
            <a:r>
              <a:rPr lang="en-US" sz="3200" b="0" dirty="0">
                <a:solidFill>
                  <a:srgbClr val="292929"/>
                </a:solidFill>
                <a:effectLst/>
                <a:latin typeface="Arial" panose="020B0604020202020204" pitchFamily="34" charset="0"/>
                <a:cs typeface="Arial" panose="020B0604020202020204" pitchFamily="34" charset="0"/>
              </a:rPr>
              <a:t> Submit Job </a:t>
            </a:r>
          </a:p>
          <a:p>
            <a:pPr marL="0" indent="0">
              <a:buNone/>
            </a:pPr>
            <a:r>
              <a:rPr lang="en-US" sz="3200" b="0" dirty="0">
                <a:solidFill>
                  <a:srgbClr val="0451A5"/>
                </a:solidFill>
                <a:effectLst/>
                <a:latin typeface="Arial" panose="020B0604020202020204" pitchFamily="34" charset="0"/>
                <a:cs typeface="Arial" panose="020B0604020202020204" pitchFamily="34" charset="0"/>
              </a:rPr>
              <a:t>4.</a:t>
            </a:r>
            <a:r>
              <a:rPr lang="en-US" sz="3200" b="0" dirty="0">
                <a:solidFill>
                  <a:srgbClr val="292929"/>
                </a:solidFill>
                <a:effectLst/>
                <a:latin typeface="Arial" panose="020B0604020202020204" pitchFamily="34" charset="0"/>
                <a:cs typeface="Arial" panose="020B0604020202020204" pitchFamily="34" charset="0"/>
              </a:rPr>
              <a:t> Monitor job and wait for it to run </a:t>
            </a:r>
          </a:p>
          <a:p>
            <a:pPr marL="0" indent="0">
              <a:buNone/>
            </a:pPr>
            <a:r>
              <a:rPr lang="en-US" sz="3200" b="0" dirty="0">
                <a:solidFill>
                  <a:srgbClr val="0451A5"/>
                </a:solidFill>
                <a:effectLst/>
                <a:latin typeface="Arial" panose="020B0604020202020204" pitchFamily="34" charset="0"/>
                <a:cs typeface="Arial" panose="020B0604020202020204" pitchFamily="34" charset="0"/>
              </a:rPr>
              <a:t>5.</a:t>
            </a:r>
            <a:r>
              <a:rPr lang="en-US" sz="3200" b="0" dirty="0">
                <a:solidFill>
                  <a:srgbClr val="292929"/>
                </a:solidFill>
                <a:effectLst/>
                <a:latin typeface="Arial" panose="020B0604020202020204" pitchFamily="34" charset="0"/>
                <a:cs typeface="Arial" panose="020B0604020202020204" pitchFamily="34" charset="0"/>
              </a:rPr>
              <a:t> Retrieve your output </a:t>
            </a: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4599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FDC6-0C88-7549-9007-8230A6F81B63}"/>
              </a:ext>
            </a:extLst>
          </p:cNvPr>
          <p:cNvSpPr>
            <a:spLocks noGrp="1"/>
          </p:cNvSpPr>
          <p:nvPr>
            <p:ph type="title"/>
          </p:nvPr>
        </p:nvSpPr>
        <p:spPr>
          <a:xfrm>
            <a:off x="938758" y="382385"/>
            <a:ext cx="7633742" cy="913015"/>
          </a:xfrm>
        </p:spPr>
        <p:txBody>
          <a:bodyPr/>
          <a:lstStyle/>
          <a:p>
            <a:pPr algn="ctr"/>
            <a:r>
              <a:rPr lang="en-US" dirty="0"/>
              <a:t>BASIC STEPS:</a:t>
            </a:r>
          </a:p>
        </p:txBody>
      </p:sp>
      <p:sp>
        <p:nvSpPr>
          <p:cNvPr id="3" name="Content Placeholder 2">
            <a:extLst>
              <a:ext uri="{FF2B5EF4-FFF2-40B4-BE49-F238E27FC236}">
                <a16:creationId xmlns:a16="http://schemas.microsoft.com/office/drawing/2014/main" id="{C03431F8-6ADE-7E41-88EA-ED2625857D05}"/>
              </a:ext>
            </a:extLst>
          </p:cNvPr>
          <p:cNvSpPr>
            <a:spLocks noGrp="1"/>
          </p:cNvSpPr>
          <p:nvPr>
            <p:ph idx="1"/>
          </p:nvPr>
        </p:nvSpPr>
        <p:spPr>
          <a:xfrm>
            <a:off x="938758" y="1498600"/>
            <a:ext cx="7633742" cy="4761115"/>
          </a:xfrm>
        </p:spPr>
        <p:txBody>
          <a:bodyPr>
            <a:normAutofit/>
          </a:bodyPr>
          <a:lstStyle/>
          <a:p>
            <a:pPr marL="0" indent="0">
              <a:buNone/>
            </a:pPr>
            <a:r>
              <a:rPr lang="en-US" sz="3200" b="0" dirty="0">
                <a:solidFill>
                  <a:srgbClr val="0451A5"/>
                </a:solidFill>
                <a:effectLst/>
                <a:latin typeface="+mj-lt"/>
              </a:rPr>
              <a:t>1.</a:t>
            </a:r>
            <a:r>
              <a:rPr lang="en-US" sz="3200" b="0" dirty="0">
                <a:solidFill>
                  <a:srgbClr val="292929"/>
                </a:solidFill>
                <a:effectLst/>
                <a:latin typeface="+mj-lt"/>
              </a:rPr>
              <a:t> Log in to VACC</a:t>
            </a:r>
          </a:p>
          <a:p>
            <a:pPr marL="0" indent="0">
              <a:buNone/>
            </a:pPr>
            <a:r>
              <a:rPr lang="en-US" sz="3200" b="1" dirty="0">
                <a:solidFill>
                  <a:srgbClr val="C00000"/>
                </a:solidFill>
                <a:effectLst/>
                <a:latin typeface="+mj-lt"/>
              </a:rPr>
              <a:t>2. Write job script </a:t>
            </a:r>
          </a:p>
          <a:p>
            <a:pPr marL="0" indent="0">
              <a:buNone/>
            </a:pPr>
            <a:r>
              <a:rPr lang="en-US" sz="3200" b="1" dirty="0">
                <a:solidFill>
                  <a:srgbClr val="C00000"/>
                </a:solidFill>
                <a:effectLst/>
                <a:latin typeface="+mj-lt"/>
              </a:rPr>
              <a:t>3. Submit Job </a:t>
            </a:r>
          </a:p>
          <a:p>
            <a:pPr marL="0" indent="0">
              <a:buNone/>
            </a:pPr>
            <a:r>
              <a:rPr lang="en-US" sz="3200" b="0" dirty="0">
                <a:solidFill>
                  <a:srgbClr val="0451A5"/>
                </a:solidFill>
                <a:effectLst/>
                <a:latin typeface="+mj-lt"/>
              </a:rPr>
              <a:t>4.</a:t>
            </a:r>
            <a:r>
              <a:rPr lang="en-US" sz="3200" b="0" dirty="0">
                <a:solidFill>
                  <a:srgbClr val="292929"/>
                </a:solidFill>
                <a:effectLst/>
                <a:latin typeface="+mj-lt"/>
              </a:rPr>
              <a:t> Monitor job and wait for it to run! </a:t>
            </a:r>
          </a:p>
          <a:p>
            <a:pPr marL="0" indent="0">
              <a:buNone/>
            </a:pPr>
            <a:r>
              <a:rPr lang="en-US" sz="3200" b="0" dirty="0">
                <a:solidFill>
                  <a:srgbClr val="0451A5"/>
                </a:solidFill>
                <a:effectLst/>
                <a:latin typeface="+mj-lt"/>
              </a:rPr>
              <a:t>5.</a:t>
            </a:r>
            <a:r>
              <a:rPr lang="en-US" sz="3200" b="0" dirty="0">
                <a:solidFill>
                  <a:srgbClr val="292929"/>
                </a:solidFill>
                <a:effectLst/>
                <a:latin typeface="+mj-lt"/>
              </a:rPr>
              <a:t> Retrieve your output </a:t>
            </a:r>
          </a:p>
          <a:p>
            <a:endParaRPr lang="en-US" sz="3200" dirty="0">
              <a:latin typeface="+mj-lt"/>
            </a:endParaRPr>
          </a:p>
        </p:txBody>
      </p:sp>
      <p:sp>
        <p:nvSpPr>
          <p:cNvPr id="4" name="TextBox 3">
            <a:extLst>
              <a:ext uri="{FF2B5EF4-FFF2-40B4-BE49-F238E27FC236}">
                <a16:creationId xmlns:a16="http://schemas.microsoft.com/office/drawing/2014/main" id="{FDBE3C7C-BE1E-4546-8C00-DC8BC4E6A053}"/>
              </a:ext>
            </a:extLst>
          </p:cNvPr>
          <p:cNvSpPr txBox="1"/>
          <p:nvPr/>
        </p:nvSpPr>
        <p:spPr>
          <a:xfrm>
            <a:off x="6527800" y="1498600"/>
            <a:ext cx="2414042" cy="1569660"/>
          </a:xfrm>
          <a:prstGeom prst="rect">
            <a:avLst/>
          </a:prstGeom>
          <a:ln w="38100"/>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400" b="1" dirty="0">
                <a:latin typeface="+mj-lt"/>
              </a:rPr>
              <a:t>Requires an understanding of SLURM directives</a:t>
            </a:r>
          </a:p>
        </p:txBody>
      </p:sp>
      <p:cxnSp>
        <p:nvCxnSpPr>
          <p:cNvPr id="6" name="Straight Arrow Connector 5">
            <a:extLst>
              <a:ext uri="{FF2B5EF4-FFF2-40B4-BE49-F238E27FC236}">
                <a16:creationId xmlns:a16="http://schemas.microsoft.com/office/drawing/2014/main" id="{FA0DF756-BB5C-1C45-BFF9-0159E44AAF47}"/>
              </a:ext>
            </a:extLst>
          </p:cNvPr>
          <p:cNvCxnSpPr>
            <a:stCxn id="4" idx="1"/>
          </p:cNvCxnSpPr>
          <p:nvPr/>
        </p:nvCxnSpPr>
        <p:spPr>
          <a:xfrm flipH="1">
            <a:off x="5778500" y="2283430"/>
            <a:ext cx="749300" cy="1422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E727FE5-DE0B-2943-ACA3-CCF7F5CB1213}"/>
              </a:ext>
            </a:extLst>
          </p:cNvPr>
          <p:cNvCxnSpPr>
            <a:cxnSpLocks/>
          </p:cNvCxnSpPr>
          <p:nvPr/>
        </p:nvCxnSpPr>
        <p:spPr>
          <a:xfrm flipH="1">
            <a:off x="4483100" y="2499330"/>
            <a:ext cx="2044700" cy="5689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98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37F6-42C3-2F48-B5AA-9934E8A87E98}"/>
              </a:ext>
            </a:extLst>
          </p:cNvPr>
          <p:cNvSpPr>
            <a:spLocks noGrp="1"/>
          </p:cNvSpPr>
          <p:nvPr>
            <p:ph type="title"/>
          </p:nvPr>
        </p:nvSpPr>
        <p:spPr>
          <a:xfrm>
            <a:off x="441441" y="136526"/>
            <a:ext cx="8389620" cy="1325563"/>
          </a:xfrm>
        </p:spPr>
        <p:txBody>
          <a:bodyPr/>
          <a:lstStyle/>
          <a:p>
            <a:r>
              <a:rPr lang="en-US" dirty="0"/>
              <a:t>Quick look inside </a:t>
            </a:r>
            <a:r>
              <a:rPr lang="en-US" dirty="0" err="1"/>
              <a:t>sra_fqdump.sh</a:t>
            </a:r>
            <a:endParaRPr lang="en-US" dirty="0"/>
          </a:p>
        </p:txBody>
      </p:sp>
      <p:pic>
        <p:nvPicPr>
          <p:cNvPr id="5" name="Content Placeholder 4" descr="Graphical user interface, text, application, email, Teams&#10;&#10;Description automatically generated">
            <a:extLst>
              <a:ext uri="{FF2B5EF4-FFF2-40B4-BE49-F238E27FC236}">
                <a16:creationId xmlns:a16="http://schemas.microsoft.com/office/drawing/2014/main" id="{28DED424-2C58-3D43-8BBB-ABF003DEA408}"/>
              </a:ext>
            </a:extLst>
          </p:cNvPr>
          <p:cNvPicPr>
            <a:picLocks noGrp="1" noChangeAspect="1"/>
          </p:cNvPicPr>
          <p:nvPr>
            <p:ph idx="1"/>
          </p:nvPr>
        </p:nvPicPr>
        <p:blipFill rotWithShape="1">
          <a:blip r:embed="rId2"/>
          <a:srcRect t="13995"/>
          <a:stretch/>
        </p:blipFill>
        <p:spPr>
          <a:xfrm>
            <a:off x="125730" y="1561506"/>
            <a:ext cx="9021042" cy="4611052"/>
          </a:xfrm>
        </p:spPr>
      </p:pic>
      <p:sp>
        <p:nvSpPr>
          <p:cNvPr id="3" name="Right Bracket 2">
            <a:extLst>
              <a:ext uri="{FF2B5EF4-FFF2-40B4-BE49-F238E27FC236}">
                <a16:creationId xmlns:a16="http://schemas.microsoft.com/office/drawing/2014/main" id="{0A75B322-06D9-114B-9C3D-1FBB70F2FE36}"/>
              </a:ext>
            </a:extLst>
          </p:cNvPr>
          <p:cNvSpPr/>
          <p:nvPr/>
        </p:nvSpPr>
        <p:spPr>
          <a:xfrm>
            <a:off x="3051810" y="2423160"/>
            <a:ext cx="594360" cy="1908810"/>
          </a:xfrm>
          <a:prstGeom prst="righ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58FBD67-6C1C-C846-8D0A-7673CB2B9468}"/>
              </a:ext>
            </a:extLst>
          </p:cNvPr>
          <p:cNvSpPr txBox="1"/>
          <p:nvPr/>
        </p:nvSpPr>
        <p:spPr>
          <a:xfrm>
            <a:off x="4164980" y="2971800"/>
            <a:ext cx="2512227" cy="646331"/>
          </a:xfrm>
          <a:prstGeom prst="rect">
            <a:avLst/>
          </a:prstGeom>
          <a:noFill/>
        </p:spPr>
        <p:txBody>
          <a:bodyPr wrap="none" rtlCol="0">
            <a:spAutoFit/>
          </a:bodyPr>
          <a:lstStyle/>
          <a:p>
            <a:pPr algn="ctr"/>
            <a:r>
              <a:rPr lang="en-US" b="1" dirty="0"/>
              <a:t>1.</a:t>
            </a:r>
          </a:p>
          <a:p>
            <a:pPr algn="ctr"/>
            <a:r>
              <a:rPr lang="en-US" b="1" dirty="0"/>
              <a:t>SLURM DIRECTIVES</a:t>
            </a:r>
          </a:p>
        </p:txBody>
      </p:sp>
      <p:sp>
        <p:nvSpPr>
          <p:cNvPr id="8" name="Right Bracket 7">
            <a:extLst>
              <a:ext uri="{FF2B5EF4-FFF2-40B4-BE49-F238E27FC236}">
                <a16:creationId xmlns:a16="http://schemas.microsoft.com/office/drawing/2014/main" id="{F1EB2558-76D7-0142-920B-2906C001F3A9}"/>
              </a:ext>
            </a:extLst>
          </p:cNvPr>
          <p:cNvSpPr/>
          <p:nvPr/>
        </p:nvSpPr>
        <p:spPr>
          <a:xfrm>
            <a:off x="4041891" y="4472255"/>
            <a:ext cx="594360" cy="1463040"/>
          </a:xfrm>
          <a:prstGeom prst="rightBracket">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D9A3BEA-6FF3-3348-AAAE-E96A8E843AFE}"/>
              </a:ext>
            </a:extLst>
          </p:cNvPr>
          <p:cNvSpPr txBox="1"/>
          <p:nvPr/>
        </p:nvSpPr>
        <p:spPr>
          <a:xfrm>
            <a:off x="4755648" y="4557444"/>
            <a:ext cx="851515" cy="646331"/>
          </a:xfrm>
          <a:prstGeom prst="rect">
            <a:avLst/>
          </a:prstGeom>
          <a:noFill/>
        </p:spPr>
        <p:txBody>
          <a:bodyPr wrap="none" rtlCol="0">
            <a:spAutoFit/>
          </a:bodyPr>
          <a:lstStyle/>
          <a:p>
            <a:pPr algn="ctr"/>
            <a:r>
              <a:rPr lang="en-US" b="1" dirty="0"/>
              <a:t>2.</a:t>
            </a:r>
          </a:p>
          <a:p>
            <a:pPr algn="ctr"/>
            <a:r>
              <a:rPr lang="en-US" b="1" dirty="0"/>
              <a:t>CODE</a:t>
            </a:r>
          </a:p>
        </p:txBody>
      </p:sp>
    </p:spTree>
    <p:extLst>
      <p:ext uri="{BB962C8B-B14F-4D97-AF65-F5344CB8AC3E}">
        <p14:creationId xmlns:p14="http://schemas.microsoft.com/office/powerpoint/2010/main" val="3925771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078-C36D-A046-BF38-6D08CF27F1EE}"/>
              </a:ext>
            </a:extLst>
          </p:cNvPr>
          <p:cNvSpPr>
            <a:spLocks noGrp="1"/>
          </p:cNvSpPr>
          <p:nvPr>
            <p:ph type="title"/>
          </p:nvPr>
        </p:nvSpPr>
        <p:spPr/>
        <p:txBody>
          <a:bodyPr>
            <a:normAutofit/>
          </a:bodyPr>
          <a:lstStyle/>
          <a:p>
            <a:pPr algn="ctr"/>
            <a:r>
              <a:rPr lang="en-US" sz="4400" dirty="0"/>
              <a:t>What are SLURM Directives?</a:t>
            </a:r>
          </a:p>
        </p:txBody>
      </p:sp>
      <p:sp>
        <p:nvSpPr>
          <p:cNvPr id="3" name="Content Placeholder 2">
            <a:extLst>
              <a:ext uri="{FF2B5EF4-FFF2-40B4-BE49-F238E27FC236}">
                <a16:creationId xmlns:a16="http://schemas.microsoft.com/office/drawing/2014/main" id="{1FB02A5F-314F-3241-AE42-9F84B34E51E5}"/>
              </a:ext>
            </a:extLst>
          </p:cNvPr>
          <p:cNvSpPr>
            <a:spLocks noGrp="1"/>
          </p:cNvSpPr>
          <p:nvPr>
            <p:ph idx="1"/>
          </p:nvPr>
        </p:nvSpPr>
        <p:spPr>
          <a:xfrm>
            <a:off x="881608" y="1690689"/>
            <a:ext cx="7633742" cy="4484974"/>
          </a:xfrm>
        </p:spPr>
        <p:txBody>
          <a:bodyPr>
            <a:normAutofit/>
          </a:bodyPr>
          <a:lstStyle/>
          <a:p>
            <a:r>
              <a:rPr lang="en-US" sz="2800" b="0" dirty="0">
                <a:solidFill>
                  <a:srgbClr val="292929"/>
                </a:solidFill>
                <a:effectLst/>
                <a:latin typeface="+mj-lt"/>
                <a:cs typeface="Times New Roman" panose="02020603050405020304" pitchFamily="18" charset="0"/>
              </a:rPr>
              <a:t>At the top of the job script will always be several lines that start with </a:t>
            </a:r>
            <a:r>
              <a:rPr lang="en-US" sz="2800" b="1" dirty="0">
                <a:solidFill>
                  <a:srgbClr val="292929"/>
                </a:solidFill>
                <a:effectLst/>
                <a:latin typeface="+mj-lt"/>
                <a:cs typeface="Times New Roman" panose="02020603050405020304" pitchFamily="18" charset="0"/>
              </a:rPr>
              <a:t>#SBATCH</a:t>
            </a:r>
            <a:r>
              <a:rPr lang="en-US" sz="2800" b="0" dirty="0">
                <a:solidFill>
                  <a:srgbClr val="292929"/>
                </a:solidFill>
                <a:effectLst/>
                <a:latin typeface="+mj-lt"/>
                <a:cs typeface="Times New Roman" panose="02020603050405020304" pitchFamily="18" charset="0"/>
              </a:rPr>
              <a:t>. </a:t>
            </a:r>
          </a:p>
          <a:p>
            <a:pPr marL="0" indent="0">
              <a:buNone/>
            </a:pPr>
            <a:endParaRPr lang="en-US" sz="2800" b="0" dirty="0">
              <a:solidFill>
                <a:srgbClr val="292929"/>
              </a:solidFill>
              <a:effectLst/>
              <a:latin typeface="+mj-lt"/>
              <a:cs typeface="Times New Roman" panose="02020603050405020304" pitchFamily="18" charset="0"/>
            </a:endParaRPr>
          </a:p>
          <a:p>
            <a:r>
              <a:rPr lang="en-US" sz="2800" b="0" dirty="0">
                <a:solidFill>
                  <a:srgbClr val="292929"/>
                </a:solidFill>
                <a:effectLst/>
                <a:latin typeface="+mj-lt"/>
                <a:cs typeface="Times New Roman" panose="02020603050405020304" pitchFamily="18" charset="0"/>
              </a:rPr>
              <a:t>The SLURM directives provide the job setup information used by </a:t>
            </a:r>
            <a:r>
              <a:rPr lang="en-US" sz="2800" b="0" dirty="0" err="1">
                <a:solidFill>
                  <a:srgbClr val="292929"/>
                </a:solidFill>
                <a:effectLst/>
                <a:latin typeface="+mj-lt"/>
                <a:cs typeface="Times New Roman" panose="02020603050405020304" pitchFamily="18" charset="0"/>
              </a:rPr>
              <a:t>Slurm</a:t>
            </a:r>
            <a:r>
              <a:rPr lang="en-US" sz="2800" b="0" dirty="0">
                <a:solidFill>
                  <a:srgbClr val="292929"/>
                </a:solidFill>
                <a:effectLst/>
                <a:latin typeface="+mj-lt"/>
                <a:cs typeface="Times New Roman" panose="02020603050405020304" pitchFamily="18" charset="0"/>
              </a:rPr>
              <a:t>.</a:t>
            </a:r>
          </a:p>
          <a:p>
            <a:pPr marL="0" indent="0">
              <a:buNone/>
            </a:pPr>
            <a:endParaRPr lang="en-US" sz="2800" b="0" dirty="0">
              <a:solidFill>
                <a:srgbClr val="292929"/>
              </a:solidFill>
              <a:effectLst/>
              <a:latin typeface="+mj-lt"/>
              <a:cs typeface="Times New Roman" panose="02020603050405020304" pitchFamily="18" charset="0"/>
            </a:endParaRPr>
          </a:p>
          <a:p>
            <a:r>
              <a:rPr lang="en-US" sz="2800" b="0" dirty="0">
                <a:solidFill>
                  <a:srgbClr val="292929"/>
                </a:solidFill>
                <a:effectLst/>
                <a:latin typeface="+mj-lt"/>
                <a:cs typeface="Times New Roman" panose="02020603050405020304" pitchFamily="18" charset="0"/>
              </a:rPr>
              <a:t>This information is then followed by the commands to be executed in the script.</a:t>
            </a:r>
          </a:p>
          <a:p>
            <a:endParaRPr lang="en-US" sz="2800" dirty="0">
              <a:latin typeface="+mj-lt"/>
              <a:cs typeface="Times New Roman" panose="02020603050405020304" pitchFamily="18" charset="0"/>
            </a:endParaRPr>
          </a:p>
        </p:txBody>
      </p:sp>
    </p:spTree>
    <p:extLst>
      <p:ext uri="{BB962C8B-B14F-4D97-AF65-F5344CB8AC3E}">
        <p14:creationId xmlns:p14="http://schemas.microsoft.com/office/powerpoint/2010/main" val="17936599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TotalTime>
  <Words>2325</Words>
  <Application>Microsoft Macintosh PowerPoint</Application>
  <PresentationFormat>On-screen Show (4:3)</PresentationFormat>
  <Paragraphs>370</Paragraphs>
  <Slides>58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Courier New</vt:lpstr>
      <vt:lpstr>Menlo</vt:lpstr>
      <vt:lpstr>Times New Roman</vt:lpstr>
      <vt:lpstr>Wingdings</vt:lpstr>
      <vt:lpstr>Office Theme</vt:lpstr>
      <vt:lpstr>FASTQC</vt:lpstr>
      <vt:lpstr>Overview for today’s lecture </vt:lpstr>
      <vt:lpstr>Why submit a job?  </vt:lpstr>
      <vt:lpstr>Submitting a job</vt:lpstr>
      <vt:lpstr>Submitting a job</vt:lpstr>
      <vt:lpstr>BASIC STEPS:</vt:lpstr>
      <vt:lpstr>BASIC STEPS:</vt:lpstr>
      <vt:lpstr>Quick look inside sra_fqdump.sh</vt:lpstr>
      <vt:lpstr>What are SLURM Directives?</vt:lpstr>
      <vt:lpstr>Common slurm directives</vt:lpstr>
      <vt:lpstr>Common slurm directives</vt:lpstr>
      <vt:lpstr>Common slurm directives</vt:lpstr>
      <vt:lpstr>PowerPoint Presentation</vt:lpstr>
      <vt:lpstr>Common slurm directives</vt:lpstr>
      <vt:lpstr>Common slurm directives</vt:lpstr>
      <vt:lpstr>Common slurm directives</vt:lpstr>
      <vt:lpstr>Common slurm directives</vt:lpstr>
      <vt:lpstr>To run script use sbatch command: </vt:lpstr>
      <vt:lpstr>Other important commands: </vt:lpstr>
      <vt:lpstr>PowerPoint Presentation</vt:lpstr>
      <vt:lpstr>PowerPoint Presentation</vt:lpstr>
      <vt:lpstr>These will be redirected to .out files </vt:lpstr>
      <vt:lpstr>PowerPoint Presentation</vt:lpstr>
      <vt:lpstr>Data management planning</vt:lpstr>
      <vt:lpstr>PowerPoint Presentation</vt:lpstr>
      <vt:lpstr> Data types: Raw data</vt:lpstr>
      <vt:lpstr>Metadata</vt:lpstr>
      <vt:lpstr> Workflow</vt:lpstr>
      <vt:lpstr>FastQC</vt:lpstr>
      <vt:lpstr>Sequence Output Format</vt:lpstr>
      <vt:lpstr>Quality Score Representation</vt:lpstr>
      <vt:lpstr>Base Call Qualities (Phred scores)</vt:lpstr>
      <vt:lpstr>What should you look for in your libraries?</vt:lpstr>
      <vt:lpstr>PowerPoint Presentation</vt:lpstr>
      <vt:lpstr>Architecture of Standard Illumina NGS library</vt:lpstr>
      <vt:lpstr>PowerPoint Presentation</vt:lpstr>
      <vt:lpstr>FastQC Report</vt:lpstr>
      <vt:lpstr>Base Call Qualities – Per Cycle</vt:lpstr>
      <vt:lpstr>PowerPoint Presentation</vt:lpstr>
      <vt:lpstr>PowerPoint Presentation</vt:lpstr>
      <vt:lpstr>Trimming  </vt:lpstr>
      <vt:lpstr>Is it a subset of the sequences that have low scores or is it the majority of them?</vt:lpstr>
      <vt:lpstr>FastQC: per-read mean base qualities</vt:lpstr>
      <vt:lpstr>PowerPoint Presentation</vt:lpstr>
      <vt:lpstr>FastQC: %ACGT over read length</vt:lpstr>
      <vt:lpstr>Library Base Composition</vt:lpstr>
      <vt:lpstr>FastQC: per-read %GC</vt:lpstr>
      <vt:lpstr>Library GC Content</vt:lpstr>
      <vt:lpstr>PowerPoint Presentation</vt:lpstr>
      <vt:lpstr>Positional Quality</vt:lpstr>
      <vt:lpstr>Duplication</vt:lpstr>
      <vt:lpstr>Duplication</vt:lpstr>
      <vt:lpstr>Duplication</vt:lpstr>
      <vt:lpstr>Overrepresented Sequences</vt:lpstr>
      <vt:lpstr>Adapter Dimers</vt:lpstr>
      <vt:lpstr>Barcode Sequences</vt:lpstr>
      <vt:lpstr>Let’s run FASTQC</vt:lpstr>
      <vt:lpstr>How Do you run a program on the VACC?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3</cp:revision>
  <dcterms:created xsi:type="dcterms:W3CDTF">2024-02-19T20:48:35Z</dcterms:created>
  <dcterms:modified xsi:type="dcterms:W3CDTF">2024-02-19T22:02:58Z</dcterms:modified>
</cp:coreProperties>
</file>